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2"/>
  </p:notesMasterIdLst>
  <p:sldIdLst>
    <p:sldId id="256" r:id="rId2"/>
    <p:sldId id="462" r:id="rId3"/>
    <p:sldId id="273" r:id="rId4"/>
    <p:sldId id="263" r:id="rId5"/>
    <p:sldId id="266" r:id="rId6"/>
    <p:sldId id="261" r:id="rId7"/>
    <p:sldId id="260" r:id="rId8"/>
    <p:sldId id="259" r:id="rId9"/>
    <p:sldId id="269" r:id="rId10"/>
    <p:sldId id="271" r:id="rId11"/>
    <p:sldId id="274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420" r:id="rId22"/>
    <p:sldId id="421" r:id="rId23"/>
    <p:sldId id="461" r:id="rId24"/>
    <p:sldId id="422" r:id="rId25"/>
    <p:sldId id="423" r:id="rId26"/>
    <p:sldId id="424" r:id="rId27"/>
    <p:sldId id="425" r:id="rId28"/>
    <p:sldId id="427" r:id="rId29"/>
    <p:sldId id="426" r:id="rId30"/>
    <p:sldId id="428" r:id="rId31"/>
    <p:sldId id="429" r:id="rId32"/>
    <p:sldId id="430" r:id="rId33"/>
    <p:sldId id="431" r:id="rId34"/>
    <p:sldId id="432" r:id="rId35"/>
    <p:sldId id="458" r:id="rId36"/>
    <p:sldId id="434" r:id="rId37"/>
    <p:sldId id="435" r:id="rId38"/>
    <p:sldId id="437" r:id="rId39"/>
    <p:sldId id="436" r:id="rId40"/>
    <p:sldId id="438" r:id="rId41"/>
    <p:sldId id="439" r:id="rId42"/>
    <p:sldId id="440" r:id="rId43"/>
    <p:sldId id="441" r:id="rId44"/>
    <p:sldId id="467" r:id="rId45"/>
    <p:sldId id="443" r:id="rId46"/>
    <p:sldId id="444" r:id="rId47"/>
    <p:sldId id="459" r:id="rId48"/>
    <p:sldId id="445" r:id="rId49"/>
    <p:sldId id="448" r:id="rId50"/>
    <p:sldId id="446" r:id="rId51"/>
    <p:sldId id="447" r:id="rId52"/>
    <p:sldId id="449" r:id="rId53"/>
    <p:sldId id="450" r:id="rId54"/>
    <p:sldId id="451" r:id="rId55"/>
    <p:sldId id="452" r:id="rId56"/>
    <p:sldId id="454" r:id="rId57"/>
    <p:sldId id="453" r:id="rId58"/>
    <p:sldId id="455" r:id="rId59"/>
    <p:sldId id="456" r:id="rId60"/>
    <p:sldId id="463" r:id="rId61"/>
    <p:sldId id="464" r:id="rId62"/>
    <p:sldId id="466" r:id="rId63"/>
    <p:sldId id="465" r:id="rId64"/>
    <p:sldId id="460" r:id="rId65"/>
    <p:sldId id="343" r:id="rId66"/>
    <p:sldId id="344" r:id="rId67"/>
    <p:sldId id="345" r:id="rId68"/>
    <p:sldId id="346" r:id="rId69"/>
    <p:sldId id="347" r:id="rId70"/>
    <p:sldId id="348" r:id="rId71"/>
    <p:sldId id="350" r:id="rId72"/>
    <p:sldId id="351" r:id="rId73"/>
    <p:sldId id="363" r:id="rId74"/>
    <p:sldId id="379" r:id="rId75"/>
    <p:sldId id="378" r:id="rId76"/>
    <p:sldId id="380" r:id="rId77"/>
    <p:sldId id="414" r:id="rId78"/>
    <p:sldId id="397" r:id="rId79"/>
    <p:sldId id="352" r:id="rId80"/>
    <p:sldId id="353" r:id="rId81"/>
    <p:sldId id="354" r:id="rId82"/>
    <p:sldId id="355" r:id="rId83"/>
    <p:sldId id="398" r:id="rId84"/>
    <p:sldId id="361" r:id="rId85"/>
    <p:sldId id="366" r:id="rId86"/>
    <p:sldId id="367" r:id="rId87"/>
    <p:sldId id="368" r:id="rId88"/>
    <p:sldId id="369" r:id="rId89"/>
    <p:sldId id="370" r:id="rId90"/>
    <p:sldId id="356" r:id="rId91"/>
    <p:sldId id="362" r:id="rId92"/>
    <p:sldId id="364" r:id="rId93"/>
    <p:sldId id="371" r:id="rId94"/>
    <p:sldId id="365" r:id="rId95"/>
    <p:sldId id="372" r:id="rId96"/>
    <p:sldId id="373" r:id="rId97"/>
    <p:sldId id="374" r:id="rId98"/>
    <p:sldId id="389" r:id="rId99"/>
    <p:sldId id="376" r:id="rId100"/>
    <p:sldId id="377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1D9A78"/>
    <a:srgbClr val="FFE363"/>
    <a:srgbClr val="FF0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/>
    <p:restoredTop sz="92676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Concept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en-US" altLang="zh-CN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Application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BFS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DFS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Complexity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cycles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Examples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terminologies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BFS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B0F9E391-4A43-8D47-AC09-D2EC8D017E74}">
      <dgm:prSet/>
      <dgm:spPr/>
      <dgm:t>
        <a:bodyPr/>
        <a:lstStyle/>
        <a:p>
          <a:r>
            <a:rPr lang="en-US" altLang="zh-CN" dirty="0"/>
            <a:t>Representation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Graphs</a:t>
          </a:r>
          <a:endParaRPr lang="zh-CN" altLang="en-US" dirty="0"/>
        </a:p>
      </dgm:t>
    </dgm:pt>
    <dgm:pt modelId="{703B662C-801F-BB4E-9EB2-2BC6E94AA6D7}" type="par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4CD915DD-E6D3-1343-8778-B72DF2C66613}" type="sib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FC3F9678-FF0D-AA46-86AF-0C15F6807BE1}">
      <dgm:prSet/>
      <dgm:spPr/>
      <dgm:t>
        <a:bodyPr/>
        <a:lstStyle/>
        <a:p>
          <a:r>
            <a:rPr lang="en-US" altLang="zh-CN" dirty="0"/>
            <a:t>Parenthesis Lemma </a:t>
          </a:r>
          <a:endParaRPr lang="zh-CN" altLang="en-US" dirty="0"/>
        </a:p>
      </dgm:t>
    </dgm:pt>
    <dgm:pt modelId="{7A896E21-379E-5A4B-A9DA-A40EB3F0335E}" type="par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9F41F867-0277-1A4A-8CFF-DDDBD8C2963B}" type="sib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FB11324C-9B7C-F34F-BA07-829691A51311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Strongly</a:t>
          </a:r>
          <a:r>
            <a:rPr lang="zh-CN" altLang="en-US" dirty="0"/>
            <a:t> </a:t>
          </a:r>
          <a:r>
            <a:rPr lang="en-US" altLang="zh-CN" dirty="0"/>
            <a:t>Connected</a:t>
          </a:r>
          <a:r>
            <a:rPr lang="zh-CN" altLang="en-US" dirty="0"/>
            <a:t> </a:t>
          </a:r>
          <a:r>
            <a:rPr lang="en-US" altLang="zh-CN" dirty="0"/>
            <a:t>Components</a:t>
          </a:r>
          <a:endParaRPr lang="zh-CN" altLang="en-US" dirty="0"/>
        </a:p>
      </dgm:t>
    </dgm:pt>
    <dgm:pt modelId="{88A75DB0-EF3E-394A-9932-36BC98F4658B}" type="par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01ED56DE-1013-1A4B-9818-37E42BD7F9C8}" type="sib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999A269F-4838-BB43-A28F-EB2153EC21B2}">
      <dgm:prSet/>
      <dgm:spPr/>
      <dgm:t>
        <a:bodyPr/>
        <a:lstStyle/>
        <a:p>
          <a:r>
            <a:rPr lang="en-US" altLang="zh-CN" dirty="0"/>
            <a:t>Bridges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two-edge</a:t>
          </a:r>
          <a:r>
            <a:rPr lang="zh-CN" altLang="en-US" dirty="0"/>
            <a:t> </a:t>
          </a:r>
          <a:r>
            <a:rPr lang="en-US" altLang="zh-CN" dirty="0"/>
            <a:t>connectivity</a:t>
          </a:r>
          <a:endParaRPr lang="zh-CN" altLang="en-US" dirty="0"/>
        </a:p>
      </dgm:t>
    </dgm:pt>
    <dgm:pt modelId="{A8E7FC4D-E02D-8946-BE9C-3F617AEC9E22}" type="par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824E8001-D01D-2E43-A947-D8512085E62D}" type="sib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EE3391CC-F2DB-254C-8B12-0400FBDD7F2D}">
      <dgm:prSet/>
      <dgm:spPr/>
      <dgm:t>
        <a:bodyPr/>
        <a:lstStyle/>
        <a:p>
          <a:r>
            <a:rPr lang="en-US" dirty="0"/>
            <a:t>Testing bipartite-ness</a:t>
          </a:r>
          <a:endParaRPr lang="zh-CN" altLang="en-US" dirty="0"/>
        </a:p>
      </dgm:t>
    </dgm:pt>
    <dgm:pt modelId="{F3F863D1-90EB-744B-A312-4D6D433803B0}" type="par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5B9E854A-83AF-C14F-AF13-0A3E51FE99E4}" type="sib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4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4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4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4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4F2F623-C9EC-1442-B197-9C89923D3275}" srcId="{AC918355-8F9B-4F09-B720-6574DA287041}" destId="{B0F9E391-4A43-8D47-AC09-D2EC8D017E74}" srcOrd="2" destOrd="0" parTransId="{703B662C-801F-BB4E-9EB2-2BC6E94AA6D7}" sibTransId="{4CD915DD-E6D3-1343-8778-B72DF2C66613}"/>
    <dgm:cxn modelId="{31D37F28-08F2-1B46-B782-25AD37B28793}" srcId="{B3AC4ABD-3393-49E6-B22C-5258D54F3AA8}" destId="{FB11324C-9B7C-F34F-BA07-829691A51311}" srcOrd="1" destOrd="0" parTransId="{88A75DB0-EF3E-394A-9932-36BC98F4658B}" sibTransId="{01ED56DE-1013-1A4B-9818-37E42BD7F9C8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054D9840-1264-2045-A01D-A20C2973EB86}" srcId="{CF2444AC-25A3-45AF-9E27-F0625589132F}" destId="{FC3F9678-FF0D-AA46-86AF-0C15F6807BE1}" srcOrd="2" destOrd="0" parTransId="{7A896E21-379E-5A4B-A9DA-A40EB3F0335E}" sibTransId="{9F41F867-0277-1A4A-8CFF-DDDBD8C2963B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EED9A852-7E05-7646-B900-CF88A4D69E27}" type="presOf" srcId="{B0F9E391-4A43-8D47-AC09-D2EC8D017E74}" destId="{8FD44975-0EA2-2744-8F62-194D31243E1B}" srcOrd="0" destOrd="2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D8AC4885-3B8F-044D-9EE3-B93FE04A66D4}" type="presOf" srcId="{FC3F9678-FF0D-AA46-86AF-0C15F6807BE1}" destId="{B3D4FF40-A116-F443-A12B-EBBDAC4C5921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DB605592-4F51-5E43-B3E0-DDFAFD9B0447}" type="presOf" srcId="{EE3391CC-F2DB-254C-8B12-0400FBDD7F2D}" destId="{8D4E3098-A1D7-A548-BAB5-7C5B68BD5803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A7C61A1-7C6C-2246-BD01-CA4BD9DEE2ED}" srcId="{B3AC4ABD-3393-49E6-B22C-5258D54F3AA8}" destId="{999A269F-4838-BB43-A28F-EB2153EC21B2}" srcOrd="2" destOrd="0" parTransId="{A8E7FC4D-E02D-8946-BE9C-3F617AEC9E22}" sibTransId="{824E8001-D01D-2E43-A947-D8512085E62D}"/>
    <dgm:cxn modelId="{FF6BEEAA-A6B2-CA41-974D-6A30BD36156B}" type="presOf" srcId="{FB11324C-9B7C-F34F-BA07-829691A51311}" destId="{83C615D7-3F44-1542-8AB9-18060F3340FA}" srcOrd="0" destOrd="1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C8DEF4B6-C88D-FC41-BE79-3535071E6698}" type="presOf" srcId="{999A269F-4838-BB43-A28F-EB2153EC21B2}" destId="{83C615D7-3F44-1542-8AB9-18060F3340FA}" srcOrd="0" destOrd="2" presId="urn:microsoft.com/office/officeart/2005/8/layout/vList2"/>
    <dgm:cxn modelId="{2696DFBB-EBB8-C845-90A8-A5BA99EF9ADF}" srcId="{63A81FF4-263D-41CB-9071-D127CED2C26F}" destId="{EE3391CC-F2DB-254C-8B12-0400FBDD7F2D}" srcOrd="1" destOrd="0" parTransId="{F3F863D1-90EB-744B-A312-4D6D433803B0}" sibTransId="{5B9E854A-83AF-C14F-AF13-0A3E51FE99E4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101B85BC-284F-E546-A82F-5626ED71DE8A}" type="presParOf" srcId="{E3F036DE-6942-EB4D-9A0C-88DB77F2BE78}" destId="{8D4E3098-A1D7-A548-BAB5-7C5B68BD58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Concept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en-US" altLang="zh-CN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Application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BFS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DFS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Complexity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cycles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Examples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terminologies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BFS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B0F9E391-4A43-8D47-AC09-D2EC8D017E74}">
      <dgm:prSet/>
      <dgm:spPr/>
      <dgm:t>
        <a:bodyPr/>
        <a:lstStyle/>
        <a:p>
          <a:r>
            <a:rPr lang="en-US" altLang="zh-CN" dirty="0"/>
            <a:t>Representation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Graphs</a:t>
          </a:r>
          <a:endParaRPr lang="zh-CN" altLang="en-US" dirty="0"/>
        </a:p>
      </dgm:t>
    </dgm:pt>
    <dgm:pt modelId="{703B662C-801F-BB4E-9EB2-2BC6E94AA6D7}" type="par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4CD915DD-E6D3-1343-8778-B72DF2C66613}" type="sib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FC3F9678-FF0D-AA46-86AF-0C15F6807BE1}">
      <dgm:prSet/>
      <dgm:spPr/>
      <dgm:t>
        <a:bodyPr/>
        <a:lstStyle/>
        <a:p>
          <a:r>
            <a:rPr lang="en-US" altLang="zh-CN" dirty="0"/>
            <a:t>Parenthesis Lemma </a:t>
          </a:r>
          <a:endParaRPr lang="zh-CN" altLang="en-US" dirty="0"/>
        </a:p>
      </dgm:t>
    </dgm:pt>
    <dgm:pt modelId="{7A896E21-379E-5A4B-A9DA-A40EB3F0335E}" type="par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9F41F867-0277-1A4A-8CFF-DDDBD8C2963B}" type="sib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FB11324C-9B7C-F34F-BA07-829691A51311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Strongly</a:t>
          </a:r>
          <a:r>
            <a:rPr lang="zh-CN" altLang="en-US" dirty="0"/>
            <a:t> </a:t>
          </a:r>
          <a:r>
            <a:rPr lang="en-US" altLang="zh-CN" dirty="0"/>
            <a:t>Connected</a:t>
          </a:r>
          <a:r>
            <a:rPr lang="zh-CN" altLang="en-US" dirty="0"/>
            <a:t> </a:t>
          </a:r>
          <a:r>
            <a:rPr lang="en-US" altLang="zh-CN" dirty="0"/>
            <a:t>Components</a:t>
          </a:r>
          <a:endParaRPr lang="zh-CN" altLang="en-US" dirty="0"/>
        </a:p>
      </dgm:t>
    </dgm:pt>
    <dgm:pt modelId="{88A75DB0-EF3E-394A-9932-36BC98F4658B}" type="par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01ED56DE-1013-1A4B-9818-37E42BD7F9C8}" type="sib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999A269F-4838-BB43-A28F-EB2153EC21B2}">
      <dgm:prSet/>
      <dgm:spPr/>
      <dgm:t>
        <a:bodyPr/>
        <a:lstStyle/>
        <a:p>
          <a:r>
            <a:rPr lang="en-US" altLang="zh-CN" dirty="0"/>
            <a:t>Bridges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two-edge</a:t>
          </a:r>
          <a:r>
            <a:rPr lang="zh-CN" altLang="en-US" dirty="0"/>
            <a:t> </a:t>
          </a:r>
          <a:r>
            <a:rPr lang="en-US" altLang="zh-CN" dirty="0"/>
            <a:t>connectivity</a:t>
          </a:r>
          <a:endParaRPr lang="zh-CN" altLang="en-US" dirty="0"/>
        </a:p>
      </dgm:t>
    </dgm:pt>
    <dgm:pt modelId="{A8E7FC4D-E02D-8946-BE9C-3F617AEC9E22}" type="par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824E8001-D01D-2E43-A947-D8512085E62D}" type="sib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EE3391CC-F2DB-254C-8B12-0400FBDD7F2D}">
      <dgm:prSet/>
      <dgm:spPr/>
      <dgm:t>
        <a:bodyPr/>
        <a:lstStyle/>
        <a:p>
          <a:r>
            <a:rPr lang="en-US" dirty="0"/>
            <a:t>Testing bipartite-ness</a:t>
          </a:r>
          <a:endParaRPr lang="zh-CN" altLang="en-US" dirty="0"/>
        </a:p>
      </dgm:t>
    </dgm:pt>
    <dgm:pt modelId="{F3F863D1-90EB-744B-A312-4D6D433803B0}" type="par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5B9E854A-83AF-C14F-AF13-0A3E51FE99E4}" type="sib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4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4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4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4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4F2F623-C9EC-1442-B197-9C89923D3275}" srcId="{AC918355-8F9B-4F09-B720-6574DA287041}" destId="{B0F9E391-4A43-8D47-AC09-D2EC8D017E74}" srcOrd="2" destOrd="0" parTransId="{703B662C-801F-BB4E-9EB2-2BC6E94AA6D7}" sibTransId="{4CD915DD-E6D3-1343-8778-B72DF2C66613}"/>
    <dgm:cxn modelId="{31D37F28-08F2-1B46-B782-25AD37B28793}" srcId="{B3AC4ABD-3393-49E6-B22C-5258D54F3AA8}" destId="{FB11324C-9B7C-F34F-BA07-829691A51311}" srcOrd="1" destOrd="0" parTransId="{88A75DB0-EF3E-394A-9932-36BC98F4658B}" sibTransId="{01ED56DE-1013-1A4B-9818-37E42BD7F9C8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054D9840-1264-2045-A01D-A20C2973EB86}" srcId="{CF2444AC-25A3-45AF-9E27-F0625589132F}" destId="{FC3F9678-FF0D-AA46-86AF-0C15F6807BE1}" srcOrd="2" destOrd="0" parTransId="{7A896E21-379E-5A4B-A9DA-A40EB3F0335E}" sibTransId="{9F41F867-0277-1A4A-8CFF-DDDBD8C2963B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EED9A852-7E05-7646-B900-CF88A4D69E27}" type="presOf" srcId="{B0F9E391-4A43-8D47-AC09-D2EC8D017E74}" destId="{8FD44975-0EA2-2744-8F62-194D31243E1B}" srcOrd="0" destOrd="2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D8AC4885-3B8F-044D-9EE3-B93FE04A66D4}" type="presOf" srcId="{FC3F9678-FF0D-AA46-86AF-0C15F6807BE1}" destId="{B3D4FF40-A116-F443-A12B-EBBDAC4C5921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DB605592-4F51-5E43-B3E0-DDFAFD9B0447}" type="presOf" srcId="{EE3391CC-F2DB-254C-8B12-0400FBDD7F2D}" destId="{8D4E3098-A1D7-A548-BAB5-7C5B68BD5803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A7C61A1-7C6C-2246-BD01-CA4BD9DEE2ED}" srcId="{B3AC4ABD-3393-49E6-B22C-5258D54F3AA8}" destId="{999A269F-4838-BB43-A28F-EB2153EC21B2}" srcOrd="2" destOrd="0" parTransId="{A8E7FC4D-E02D-8946-BE9C-3F617AEC9E22}" sibTransId="{824E8001-D01D-2E43-A947-D8512085E62D}"/>
    <dgm:cxn modelId="{FF6BEEAA-A6B2-CA41-974D-6A30BD36156B}" type="presOf" srcId="{FB11324C-9B7C-F34F-BA07-829691A51311}" destId="{83C615D7-3F44-1542-8AB9-18060F3340FA}" srcOrd="0" destOrd="1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C8DEF4B6-C88D-FC41-BE79-3535071E6698}" type="presOf" srcId="{999A269F-4838-BB43-A28F-EB2153EC21B2}" destId="{83C615D7-3F44-1542-8AB9-18060F3340FA}" srcOrd="0" destOrd="2" presId="urn:microsoft.com/office/officeart/2005/8/layout/vList2"/>
    <dgm:cxn modelId="{2696DFBB-EBB8-C845-90A8-A5BA99EF9ADF}" srcId="{63A81FF4-263D-41CB-9071-D127CED2C26F}" destId="{EE3391CC-F2DB-254C-8B12-0400FBDD7F2D}" srcOrd="1" destOrd="0" parTransId="{F3F863D1-90EB-744B-A312-4D6D433803B0}" sibTransId="{5B9E854A-83AF-C14F-AF13-0A3E51FE99E4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101B85BC-284F-E546-A82F-5626ED71DE8A}" type="presParOf" srcId="{E3F036DE-6942-EB4D-9A0C-88DB77F2BE78}" destId="{8D4E3098-A1D7-A548-BAB5-7C5B68BD58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Concept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en-US" altLang="zh-CN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Application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BFS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DFS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Complexity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cycles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Examples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terminologies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BFS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B0F9E391-4A43-8D47-AC09-D2EC8D017E74}">
      <dgm:prSet/>
      <dgm:spPr/>
      <dgm:t>
        <a:bodyPr/>
        <a:lstStyle/>
        <a:p>
          <a:r>
            <a:rPr lang="en-US" altLang="zh-CN" dirty="0"/>
            <a:t>Representation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Graphs</a:t>
          </a:r>
          <a:endParaRPr lang="zh-CN" altLang="en-US" dirty="0"/>
        </a:p>
      </dgm:t>
    </dgm:pt>
    <dgm:pt modelId="{703B662C-801F-BB4E-9EB2-2BC6E94AA6D7}" type="par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4CD915DD-E6D3-1343-8778-B72DF2C66613}" type="sib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FC3F9678-FF0D-AA46-86AF-0C15F6807BE1}">
      <dgm:prSet/>
      <dgm:spPr/>
      <dgm:t>
        <a:bodyPr/>
        <a:lstStyle/>
        <a:p>
          <a:r>
            <a:rPr lang="en-US" altLang="zh-CN" dirty="0"/>
            <a:t>Parenthesis Lemma </a:t>
          </a:r>
          <a:endParaRPr lang="zh-CN" altLang="en-US" dirty="0"/>
        </a:p>
      </dgm:t>
    </dgm:pt>
    <dgm:pt modelId="{7A896E21-379E-5A4B-A9DA-A40EB3F0335E}" type="par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9F41F867-0277-1A4A-8CFF-DDDBD8C2963B}" type="sib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FB11324C-9B7C-F34F-BA07-829691A51311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Strongly</a:t>
          </a:r>
          <a:r>
            <a:rPr lang="zh-CN" altLang="en-US" dirty="0"/>
            <a:t> </a:t>
          </a:r>
          <a:r>
            <a:rPr lang="en-US" altLang="zh-CN" dirty="0"/>
            <a:t>Connected</a:t>
          </a:r>
          <a:r>
            <a:rPr lang="zh-CN" altLang="en-US" dirty="0"/>
            <a:t> </a:t>
          </a:r>
          <a:r>
            <a:rPr lang="en-US" altLang="zh-CN" dirty="0"/>
            <a:t>Components</a:t>
          </a:r>
          <a:endParaRPr lang="zh-CN" altLang="en-US" dirty="0"/>
        </a:p>
      </dgm:t>
    </dgm:pt>
    <dgm:pt modelId="{88A75DB0-EF3E-394A-9932-36BC98F4658B}" type="par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01ED56DE-1013-1A4B-9818-37E42BD7F9C8}" type="sib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999A269F-4838-BB43-A28F-EB2153EC21B2}">
      <dgm:prSet/>
      <dgm:spPr/>
      <dgm:t>
        <a:bodyPr/>
        <a:lstStyle/>
        <a:p>
          <a:r>
            <a:rPr lang="en-US" altLang="zh-CN" dirty="0"/>
            <a:t>Bridges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two-edge</a:t>
          </a:r>
          <a:r>
            <a:rPr lang="zh-CN" altLang="en-US" dirty="0"/>
            <a:t> </a:t>
          </a:r>
          <a:r>
            <a:rPr lang="en-US" altLang="zh-CN" dirty="0"/>
            <a:t>connectivity</a:t>
          </a:r>
          <a:endParaRPr lang="zh-CN" altLang="en-US" dirty="0"/>
        </a:p>
      </dgm:t>
    </dgm:pt>
    <dgm:pt modelId="{A8E7FC4D-E02D-8946-BE9C-3F617AEC9E22}" type="par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824E8001-D01D-2E43-A947-D8512085E62D}" type="sib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EE3391CC-F2DB-254C-8B12-0400FBDD7F2D}">
      <dgm:prSet/>
      <dgm:spPr/>
      <dgm:t>
        <a:bodyPr/>
        <a:lstStyle/>
        <a:p>
          <a:r>
            <a:rPr lang="en-US" dirty="0"/>
            <a:t>Testing bipartite-ness</a:t>
          </a:r>
          <a:endParaRPr lang="zh-CN" altLang="en-US" dirty="0"/>
        </a:p>
      </dgm:t>
    </dgm:pt>
    <dgm:pt modelId="{F3F863D1-90EB-744B-A312-4D6D433803B0}" type="par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5B9E854A-83AF-C14F-AF13-0A3E51FE99E4}" type="sib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4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4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4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4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4F2F623-C9EC-1442-B197-9C89923D3275}" srcId="{AC918355-8F9B-4F09-B720-6574DA287041}" destId="{B0F9E391-4A43-8D47-AC09-D2EC8D017E74}" srcOrd="2" destOrd="0" parTransId="{703B662C-801F-BB4E-9EB2-2BC6E94AA6D7}" sibTransId="{4CD915DD-E6D3-1343-8778-B72DF2C66613}"/>
    <dgm:cxn modelId="{31D37F28-08F2-1B46-B782-25AD37B28793}" srcId="{B3AC4ABD-3393-49E6-B22C-5258D54F3AA8}" destId="{FB11324C-9B7C-F34F-BA07-829691A51311}" srcOrd="1" destOrd="0" parTransId="{88A75DB0-EF3E-394A-9932-36BC98F4658B}" sibTransId="{01ED56DE-1013-1A4B-9818-37E42BD7F9C8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054D9840-1264-2045-A01D-A20C2973EB86}" srcId="{CF2444AC-25A3-45AF-9E27-F0625589132F}" destId="{FC3F9678-FF0D-AA46-86AF-0C15F6807BE1}" srcOrd="2" destOrd="0" parTransId="{7A896E21-379E-5A4B-A9DA-A40EB3F0335E}" sibTransId="{9F41F867-0277-1A4A-8CFF-DDDBD8C2963B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EED9A852-7E05-7646-B900-CF88A4D69E27}" type="presOf" srcId="{B0F9E391-4A43-8D47-AC09-D2EC8D017E74}" destId="{8FD44975-0EA2-2744-8F62-194D31243E1B}" srcOrd="0" destOrd="2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D8AC4885-3B8F-044D-9EE3-B93FE04A66D4}" type="presOf" srcId="{FC3F9678-FF0D-AA46-86AF-0C15F6807BE1}" destId="{B3D4FF40-A116-F443-A12B-EBBDAC4C5921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DB605592-4F51-5E43-B3E0-DDFAFD9B0447}" type="presOf" srcId="{EE3391CC-F2DB-254C-8B12-0400FBDD7F2D}" destId="{8D4E3098-A1D7-A548-BAB5-7C5B68BD5803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A7C61A1-7C6C-2246-BD01-CA4BD9DEE2ED}" srcId="{B3AC4ABD-3393-49E6-B22C-5258D54F3AA8}" destId="{999A269F-4838-BB43-A28F-EB2153EC21B2}" srcOrd="2" destOrd="0" parTransId="{A8E7FC4D-E02D-8946-BE9C-3F617AEC9E22}" sibTransId="{824E8001-D01D-2E43-A947-D8512085E62D}"/>
    <dgm:cxn modelId="{FF6BEEAA-A6B2-CA41-974D-6A30BD36156B}" type="presOf" srcId="{FB11324C-9B7C-F34F-BA07-829691A51311}" destId="{83C615D7-3F44-1542-8AB9-18060F3340FA}" srcOrd="0" destOrd="1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C8DEF4B6-C88D-FC41-BE79-3535071E6698}" type="presOf" srcId="{999A269F-4838-BB43-A28F-EB2153EC21B2}" destId="{83C615D7-3F44-1542-8AB9-18060F3340FA}" srcOrd="0" destOrd="2" presId="urn:microsoft.com/office/officeart/2005/8/layout/vList2"/>
    <dgm:cxn modelId="{2696DFBB-EBB8-C845-90A8-A5BA99EF9ADF}" srcId="{63A81FF4-263D-41CB-9071-D127CED2C26F}" destId="{EE3391CC-F2DB-254C-8B12-0400FBDD7F2D}" srcOrd="1" destOrd="0" parTransId="{F3F863D1-90EB-744B-A312-4D6D433803B0}" sibTransId="{5B9E854A-83AF-C14F-AF13-0A3E51FE99E4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101B85BC-284F-E546-A82F-5626ED71DE8A}" type="presParOf" srcId="{E3F036DE-6942-EB4D-9A0C-88DB77F2BE78}" destId="{8D4E3098-A1D7-A548-BAB5-7C5B68BD58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Concept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en-US" altLang="zh-CN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Application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BFS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DFS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Complexity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cycles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Examples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terminologies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BFS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B0F9E391-4A43-8D47-AC09-D2EC8D017E74}">
      <dgm:prSet/>
      <dgm:spPr/>
      <dgm:t>
        <a:bodyPr/>
        <a:lstStyle/>
        <a:p>
          <a:r>
            <a:rPr lang="en-US" altLang="zh-CN" dirty="0"/>
            <a:t>Representation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Graphs</a:t>
          </a:r>
          <a:endParaRPr lang="zh-CN" altLang="en-US" dirty="0"/>
        </a:p>
      </dgm:t>
    </dgm:pt>
    <dgm:pt modelId="{703B662C-801F-BB4E-9EB2-2BC6E94AA6D7}" type="par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4CD915DD-E6D3-1343-8778-B72DF2C66613}" type="sib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FC3F9678-FF0D-AA46-86AF-0C15F6807BE1}">
      <dgm:prSet/>
      <dgm:spPr/>
      <dgm:t>
        <a:bodyPr/>
        <a:lstStyle/>
        <a:p>
          <a:r>
            <a:rPr lang="en-US" altLang="zh-CN" dirty="0"/>
            <a:t>Parenthesis Lemma </a:t>
          </a:r>
          <a:endParaRPr lang="zh-CN" altLang="en-US" dirty="0"/>
        </a:p>
      </dgm:t>
    </dgm:pt>
    <dgm:pt modelId="{7A896E21-379E-5A4B-A9DA-A40EB3F0335E}" type="par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9F41F867-0277-1A4A-8CFF-DDDBD8C2963B}" type="sib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FB11324C-9B7C-F34F-BA07-829691A51311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Strongly</a:t>
          </a:r>
          <a:r>
            <a:rPr lang="zh-CN" altLang="en-US" dirty="0"/>
            <a:t> </a:t>
          </a:r>
          <a:r>
            <a:rPr lang="en-US" altLang="zh-CN" dirty="0"/>
            <a:t>Connected</a:t>
          </a:r>
          <a:r>
            <a:rPr lang="zh-CN" altLang="en-US" dirty="0"/>
            <a:t> </a:t>
          </a:r>
          <a:r>
            <a:rPr lang="en-US" altLang="zh-CN" dirty="0"/>
            <a:t>Components</a:t>
          </a:r>
          <a:endParaRPr lang="zh-CN" altLang="en-US" dirty="0"/>
        </a:p>
      </dgm:t>
    </dgm:pt>
    <dgm:pt modelId="{88A75DB0-EF3E-394A-9932-36BC98F4658B}" type="par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01ED56DE-1013-1A4B-9818-37E42BD7F9C8}" type="sib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999A269F-4838-BB43-A28F-EB2153EC21B2}">
      <dgm:prSet/>
      <dgm:spPr/>
      <dgm:t>
        <a:bodyPr/>
        <a:lstStyle/>
        <a:p>
          <a:r>
            <a:rPr lang="en-US" altLang="zh-CN" dirty="0"/>
            <a:t>Bridges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two-edge</a:t>
          </a:r>
          <a:r>
            <a:rPr lang="zh-CN" altLang="en-US" dirty="0"/>
            <a:t> </a:t>
          </a:r>
          <a:r>
            <a:rPr lang="en-US" altLang="zh-CN" dirty="0"/>
            <a:t>connectivity</a:t>
          </a:r>
          <a:endParaRPr lang="zh-CN" altLang="en-US" dirty="0"/>
        </a:p>
      </dgm:t>
    </dgm:pt>
    <dgm:pt modelId="{A8E7FC4D-E02D-8946-BE9C-3F617AEC9E22}" type="par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824E8001-D01D-2E43-A947-D8512085E62D}" type="sib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EE3391CC-F2DB-254C-8B12-0400FBDD7F2D}">
      <dgm:prSet/>
      <dgm:spPr/>
      <dgm:t>
        <a:bodyPr/>
        <a:lstStyle/>
        <a:p>
          <a:r>
            <a:rPr lang="en-US" dirty="0"/>
            <a:t>Testing bipartite-ness</a:t>
          </a:r>
          <a:endParaRPr lang="zh-CN" altLang="en-US" dirty="0"/>
        </a:p>
      </dgm:t>
    </dgm:pt>
    <dgm:pt modelId="{F3F863D1-90EB-744B-A312-4D6D433803B0}" type="par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5B9E854A-83AF-C14F-AF13-0A3E51FE99E4}" type="sib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4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4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4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4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4F2F623-C9EC-1442-B197-9C89923D3275}" srcId="{AC918355-8F9B-4F09-B720-6574DA287041}" destId="{B0F9E391-4A43-8D47-AC09-D2EC8D017E74}" srcOrd="2" destOrd="0" parTransId="{703B662C-801F-BB4E-9EB2-2BC6E94AA6D7}" sibTransId="{4CD915DD-E6D3-1343-8778-B72DF2C66613}"/>
    <dgm:cxn modelId="{31D37F28-08F2-1B46-B782-25AD37B28793}" srcId="{B3AC4ABD-3393-49E6-B22C-5258D54F3AA8}" destId="{FB11324C-9B7C-F34F-BA07-829691A51311}" srcOrd="1" destOrd="0" parTransId="{88A75DB0-EF3E-394A-9932-36BC98F4658B}" sibTransId="{01ED56DE-1013-1A4B-9818-37E42BD7F9C8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054D9840-1264-2045-A01D-A20C2973EB86}" srcId="{CF2444AC-25A3-45AF-9E27-F0625589132F}" destId="{FC3F9678-FF0D-AA46-86AF-0C15F6807BE1}" srcOrd="2" destOrd="0" parTransId="{7A896E21-379E-5A4B-A9DA-A40EB3F0335E}" sibTransId="{9F41F867-0277-1A4A-8CFF-DDDBD8C2963B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EED9A852-7E05-7646-B900-CF88A4D69E27}" type="presOf" srcId="{B0F9E391-4A43-8D47-AC09-D2EC8D017E74}" destId="{8FD44975-0EA2-2744-8F62-194D31243E1B}" srcOrd="0" destOrd="2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D8AC4885-3B8F-044D-9EE3-B93FE04A66D4}" type="presOf" srcId="{FC3F9678-FF0D-AA46-86AF-0C15F6807BE1}" destId="{B3D4FF40-A116-F443-A12B-EBBDAC4C5921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DB605592-4F51-5E43-B3E0-DDFAFD9B0447}" type="presOf" srcId="{EE3391CC-F2DB-254C-8B12-0400FBDD7F2D}" destId="{8D4E3098-A1D7-A548-BAB5-7C5B68BD5803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A7C61A1-7C6C-2246-BD01-CA4BD9DEE2ED}" srcId="{B3AC4ABD-3393-49E6-B22C-5258D54F3AA8}" destId="{999A269F-4838-BB43-A28F-EB2153EC21B2}" srcOrd="2" destOrd="0" parTransId="{A8E7FC4D-E02D-8946-BE9C-3F617AEC9E22}" sibTransId="{824E8001-D01D-2E43-A947-D8512085E62D}"/>
    <dgm:cxn modelId="{FF6BEEAA-A6B2-CA41-974D-6A30BD36156B}" type="presOf" srcId="{FB11324C-9B7C-F34F-BA07-829691A51311}" destId="{83C615D7-3F44-1542-8AB9-18060F3340FA}" srcOrd="0" destOrd="1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C8DEF4B6-C88D-FC41-BE79-3535071E6698}" type="presOf" srcId="{999A269F-4838-BB43-A28F-EB2153EC21B2}" destId="{83C615D7-3F44-1542-8AB9-18060F3340FA}" srcOrd="0" destOrd="2" presId="urn:microsoft.com/office/officeart/2005/8/layout/vList2"/>
    <dgm:cxn modelId="{2696DFBB-EBB8-C845-90A8-A5BA99EF9ADF}" srcId="{63A81FF4-263D-41CB-9071-D127CED2C26F}" destId="{EE3391CC-F2DB-254C-8B12-0400FBDD7F2D}" srcOrd="1" destOrd="0" parTransId="{F3F863D1-90EB-744B-A312-4D6D433803B0}" sibTransId="{5B9E854A-83AF-C14F-AF13-0A3E51FE99E4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101B85BC-284F-E546-A82F-5626ED71DE8A}" type="presParOf" srcId="{E3F036DE-6942-EB4D-9A0C-88DB77F2BE78}" destId="{8D4E3098-A1D7-A548-BAB5-7C5B68BD58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Concept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en-US" altLang="zh-CN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Application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DFS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Review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BFS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DFS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Complexity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cycles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Examples</a:t>
          </a:r>
          <a:r>
            <a:rPr lang="zh-CN" altLang="en-US" baseline="0" dirty="0"/>
            <a:t> </a:t>
          </a:r>
          <a:r>
            <a:rPr lang="en-US" altLang="zh-CN" baseline="0" dirty="0"/>
            <a:t>of</a:t>
          </a:r>
          <a:r>
            <a:rPr lang="zh-CN" altLang="en-US" baseline="0" dirty="0"/>
            <a:t> </a:t>
          </a:r>
          <a:r>
            <a:rPr lang="en-US" altLang="zh-CN" baseline="0" dirty="0"/>
            <a:t>graphs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terminologies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BFS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B0F9E391-4A43-8D47-AC09-D2EC8D017E74}">
      <dgm:prSet/>
      <dgm:spPr/>
      <dgm:t>
        <a:bodyPr/>
        <a:lstStyle/>
        <a:p>
          <a:r>
            <a:rPr lang="en-US" altLang="zh-CN" dirty="0"/>
            <a:t>Representation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Graphs</a:t>
          </a:r>
          <a:endParaRPr lang="zh-CN" altLang="en-US" dirty="0"/>
        </a:p>
      </dgm:t>
    </dgm:pt>
    <dgm:pt modelId="{703B662C-801F-BB4E-9EB2-2BC6E94AA6D7}" type="par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4CD915DD-E6D3-1343-8778-B72DF2C66613}" type="sibTrans" cxnId="{74F2F623-C9EC-1442-B197-9C89923D3275}">
      <dgm:prSet/>
      <dgm:spPr/>
      <dgm:t>
        <a:bodyPr/>
        <a:lstStyle/>
        <a:p>
          <a:endParaRPr lang="zh-CN" altLang="en-US"/>
        </a:p>
      </dgm:t>
    </dgm:pt>
    <dgm:pt modelId="{FC3F9678-FF0D-AA46-86AF-0C15F6807BE1}">
      <dgm:prSet/>
      <dgm:spPr/>
      <dgm:t>
        <a:bodyPr/>
        <a:lstStyle/>
        <a:p>
          <a:r>
            <a:rPr lang="en-US" altLang="zh-CN" dirty="0"/>
            <a:t>Parenthesis Lemma </a:t>
          </a:r>
          <a:endParaRPr lang="zh-CN" altLang="en-US" dirty="0"/>
        </a:p>
      </dgm:t>
    </dgm:pt>
    <dgm:pt modelId="{7A896E21-379E-5A4B-A9DA-A40EB3F0335E}" type="par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9F41F867-0277-1A4A-8CFF-DDDBD8C2963B}" type="sibTrans" cxnId="{054D9840-1264-2045-A01D-A20C2973EB86}">
      <dgm:prSet/>
      <dgm:spPr/>
      <dgm:t>
        <a:bodyPr/>
        <a:lstStyle/>
        <a:p>
          <a:endParaRPr lang="zh-CN" altLang="en-US"/>
        </a:p>
      </dgm:t>
    </dgm:pt>
    <dgm:pt modelId="{FB11324C-9B7C-F34F-BA07-829691A51311}">
      <dgm:prSet/>
      <dgm:spPr/>
      <dgm:t>
        <a:bodyPr/>
        <a:lstStyle/>
        <a:p>
          <a:r>
            <a:rPr lang="en-US" altLang="zh-CN" dirty="0"/>
            <a:t>Detection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Strongly</a:t>
          </a:r>
          <a:r>
            <a:rPr lang="zh-CN" altLang="en-US" dirty="0"/>
            <a:t> </a:t>
          </a:r>
          <a:r>
            <a:rPr lang="en-US" altLang="zh-CN" dirty="0"/>
            <a:t>Connected</a:t>
          </a:r>
          <a:r>
            <a:rPr lang="zh-CN" altLang="en-US" dirty="0"/>
            <a:t> </a:t>
          </a:r>
          <a:r>
            <a:rPr lang="en-US" altLang="zh-CN" dirty="0"/>
            <a:t>Components</a:t>
          </a:r>
          <a:endParaRPr lang="zh-CN" altLang="en-US" dirty="0"/>
        </a:p>
      </dgm:t>
    </dgm:pt>
    <dgm:pt modelId="{88A75DB0-EF3E-394A-9932-36BC98F4658B}" type="par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01ED56DE-1013-1A4B-9818-37E42BD7F9C8}" type="sibTrans" cxnId="{31D37F28-08F2-1B46-B782-25AD37B28793}">
      <dgm:prSet/>
      <dgm:spPr/>
      <dgm:t>
        <a:bodyPr/>
        <a:lstStyle/>
        <a:p>
          <a:endParaRPr lang="zh-CN" altLang="en-US"/>
        </a:p>
      </dgm:t>
    </dgm:pt>
    <dgm:pt modelId="{999A269F-4838-BB43-A28F-EB2153EC21B2}">
      <dgm:prSet/>
      <dgm:spPr/>
      <dgm:t>
        <a:bodyPr/>
        <a:lstStyle/>
        <a:p>
          <a:r>
            <a:rPr lang="en-US" altLang="zh-CN" dirty="0"/>
            <a:t>Bridges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two-edge</a:t>
          </a:r>
          <a:r>
            <a:rPr lang="zh-CN" altLang="en-US" dirty="0"/>
            <a:t> </a:t>
          </a:r>
          <a:r>
            <a:rPr lang="en-US" altLang="zh-CN" dirty="0"/>
            <a:t>connectivity</a:t>
          </a:r>
          <a:endParaRPr lang="zh-CN" altLang="en-US" dirty="0"/>
        </a:p>
      </dgm:t>
    </dgm:pt>
    <dgm:pt modelId="{A8E7FC4D-E02D-8946-BE9C-3F617AEC9E22}" type="par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824E8001-D01D-2E43-A947-D8512085E62D}" type="sibTrans" cxnId="{FA7C61A1-7C6C-2246-BD01-CA4BD9DEE2ED}">
      <dgm:prSet/>
      <dgm:spPr/>
      <dgm:t>
        <a:bodyPr/>
        <a:lstStyle/>
        <a:p>
          <a:endParaRPr lang="zh-CN" altLang="en-US"/>
        </a:p>
      </dgm:t>
    </dgm:pt>
    <dgm:pt modelId="{EE3391CC-F2DB-254C-8B12-0400FBDD7F2D}">
      <dgm:prSet/>
      <dgm:spPr/>
      <dgm:t>
        <a:bodyPr/>
        <a:lstStyle/>
        <a:p>
          <a:r>
            <a:rPr lang="en-US" dirty="0"/>
            <a:t>Testing bipartite-ness</a:t>
          </a:r>
          <a:endParaRPr lang="zh-CN" altLang="en-US" dirty="0"/>
        </a:p>
      </dgm:t>
    </dgm:pt>
    <dgm:pt modelId="{F3F863D1-90EB-744B-A312-4D6D433803B0}" type="par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5B9E854A-83AF-C14F-AF13-0A3E51FE99E4}" type="sibTrans" cxnId="{2696DFBB-EBB8-C845-90A8-A5BA99EF9ADF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4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4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4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4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4F2F623-C9EC-1442-B197-9C89923D3275}" srcId="{AC918355-8F9B-4F09-B720-6574DA287041}" destId="{B0F9E391-4A43-8D47-AC09-D2EC8D017E74}" srcOrd="2" destOrd="0" parTransId="{703B662C-801F-BB4E-9EB2-2BC6E94AA6D7}" sibTransId="{4CD915DD-E6D3-1343-8778-B72DF2C66613}"/>
    <dgm:cxn modelId="{31D37F28-08F2-1B46-B782-25AD37B28793}" srcId="{B3AC4ABD-3393-49E6-B22C-5258D54F3AA8}" destId="{FB11324C-9B7C-F34F-BA07-829691A51311}" srcOrd="1" destOrd="0" parTransId="{88A75DB0-EF3E-394A-9932-36BC98F4658B}" sibTransId="{01ED56DE-1013-1A4B-9818-37E42BD7F9C8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054D9840-1264-2045-A01D-A20C2973EB86}" srcId="{CF2444AC-25A3-45AF-9E27-F0625589132F}" destId="{FC3F9678-FF0D-AA46-86AF-0C15F6807BE1}" srcOrd="2" destOrd="0" parTransId="{7A896E21-379E-5A4B-A9DA-A40EB3F0335E}" sibTransId="{9F41F867-0277-1A4A-8CFF-DDDBD8C2963B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EED9A852-7E05-7646-B900-CF88A4D69E27}" type="presOf" srcId="{B0F9E391-4A43-8D47-AC09-D2EC8D017E74}" destId="{8FD44975-0EA2-2744-8F62-194D31243E1B}" srcOrd="0" destOrd="2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D8AC4885-3B8F-044D-9EE3-B93FE04A66D4}" type="presOf" srcId="{FC3F9678-FF0D-AA46-86AF-0C15F6807BE1}" destId="{B3D4FF40-A116-F443-A12B-EBBDAC4C5921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DB605592-4F51-5E43-B3E0-DDFAFD9B0447}" type="presOf" srcId="{EE3391CC-F2DB-254C-8B12-0400FBDD7F2D}" destId="{8D4E3098-A1D7-A548-BAB5-7C5B68BD5803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A7C61A1-7C6C-2246-BD01-CA4BD9DEE2ED}" srcId="{B3AC4ABD-3393-49E6-B22C-5258D54F3AA8}" destId="{999A269F-4838-BB43-A28F-EB2153EC21B2}" srcOrd="2" destOrd="0" parTransId="{A8E7FC4D-E02D-8946-BE9C-3F617AEC9E22}" sibTransId="{824E8001-D01D-2E43-A947-D8512085E62D}"/>
    <dgm:cxn modelId="{FF6BEEAA-A6B2-CA41-974D-6A30BD36156B}" type="presOf" srcId="{FB11324C-9B7C-F34F-BA07-829691A51311}" destId="{83C615D7-3F44-1542-8AB9-18060F3340FA}" srcOrd="0" destOrd="1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C8DEF4B6-C88D-FC41-BE79-3535071E6698}" type="presOf" srcId="{999A269F-4838-BB43-A28F-EB2153EC21B2}" destId="{83C615D7-3F44-1542-8AB9-18060F3340FA}" srcOrd="0" destOrd="2" presId="urn:microsoft.com/office/officeart/2005/8/layout/vList2"/>
    <dgm:cxn modelId="{2696DFBB-EBB8-C845-90A8-A5BA99EF9ADF}" srcId="{63A81FF4-263D-41CB-9071-D127CED2C26F}" destId="{EE3391CC-F2DB-254C-8B12-0400FBDD7F2D}" srcOrd="1" destOrd="0" parTransId="{F3F863D1-90EB-744B-A312-4D6D433803B0}" sibTransId="{5B9E854A-83AF-C14F-AF13-0A3E51FE99E4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101B85BC-284F-E546-A82F-5626ED71DE8A}" type="presParOf" srcId="{E3F036DE-6942-EB4D-9A0C-88DB77F2BE78}" destId="{8D4E3098-A1D7-A548-BAB5-7C5B68BD58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116322"/>
          <a:ext cx="46977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Concept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of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Graphs</a:t>
          </a:r>
          <a:endParaRPr lang="en-US" altLang="zh-CN" sz="2200" kern="1200" dirty="0"/>
        </a:p>
      </dsp:txBody>
      <dsp:txXfrm>
        <a:off x="25759" y="142081"/>
        <a:ext cx="4646212" cy="476152"/>
      </dsp:txXfrm>
    </dsp:sp>
    <dsp:sp modelId="{8FD44975-0EA2-2744-8F62-194D31243E1B}">
      <dsp:nvSpPr>
        <dsp:cNvPr id="0" name=""/>
        <dsp:cNvSpPr/>
      </dsp:nvSpPr>
      <dsp:spPr>
        <a:xfrm>
          <a:off x="0" y="6439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Examples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of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graphs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Graph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terminologies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Representation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Graphs</a:t>
          </a:r>
          <a:endParaRPr lang="zh-CN" altLang="en-US" sz="1700" kern="1200" dirty="0"/>
        </a:p>
      </dsp:txBody>
      <dsp:txXfrm>
        <a:off x="0" y="643992"/>
        <a:ext cx="4697730" cy="888030"/>
      </dsp:txXfrm>
    </dsp:sp>
    <dsp:sp modelId="{CAA1060A-F01D-234D-A5B5-15047FFE84C8}">
      <dsp:nvSpPr>
        <dsp:cNvPr id="0" name=""/>
        <dsp:cNvSpPr/>
      </dsp:nvSpPr>
      <dsp:spPr>
        <a:xfrm>
          <a:off x="0" y="1541586"/>
          <a:ext cx="4697730" cy="52767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1567345"/>
        <a:ext cx="4646212" cy="476152"/>
      </dsp:txXfrm>
    </dsp:sp>
    <dsp:sp modelId="{B3D4FF40-A116-F443-A12B-EBBDAC4C5921}">
      <dsp:nvSpPr>
        <dsp:cNvPr id="0" name=""/>
        <dsp:cNvSpPr/>
      </dsp:nvSpPr>
      <dsp:spPr>
        <a:xfrm>
          <a:off x="0" y="20596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Complexity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Parenthesis Lemma </a:t>
          </a:r>
          <a:endParaRPr lang="zh-CN" altLang="en-US" sz="1700" kern="1200" dirty="0"/>
        </a:p>
      </dsp:txBody>
      <dsp:txXfrm>
        <a:off x="0" y="2059692"/>
        <a:ext cx="4697730" cy="888030"/>
      </dsp:txXfrm>
    </dsp:sp>
    <dsp:sp modelId="{0F9D7059-6B5A-324D-BBB2-FF4779936521}">
      <dsp:nvSpPr>
        <dsp:cNvPr id="0" name=""/>
        <dsp:cNvSpPr/>
      </dsp:nvSpPr>
      <dsp:spPr>
        <a:xfrm>
          <a:off x="0" y="2947722"/>
          <a:ext cx="4697730" cy="52767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Application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2973481"/>
        <a:ext cx="4646212" cy="476152"/>
      </dsp:txXfrm>
    </dsp:sp>
    <dsp:sp modelId="{83C615D7-3F44-1542-8AB9-18060F3340FA}">
      <dsp:nvSpPr>
        <dsp:cNvPr id="0" name=""/>
        <dsp:cNvSpPr/>
      </dsp:nvSpPr>
      <dsp:spPr>
        <a:xfrm>
          <a:off x="0" y="34753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cycles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Strongly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Connected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Components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Bridges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two-edge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connectivity</a:t>
          </a:r>
          <a:endParaRPr lang="zh-CN" altLang="en-US" sz="1700" kern="1200" dirty="0"/>
        </a:p>
      </dsp:txBody>
      <dsp:txXfrm>
        <a:off x="0" y="3475392"/>
        <a:ext cx="4697730" cy="888030"/>
      </dsp:txXfrm>
    </dsp:sp>
    <dsp:sp modelId="{27CFC81F-1429-A241-BA29-F4FAC6F69A90}">
      <dsp:nvSpPr>
        <dsp:cNvPr id="0" name=""/>
        <dsp:cNvSpPr/>
      </dsp:nvSpPr>
      <dsp:spPr>
        <a:xfrm>
          <a:off x="0" y="4363422"/>
          <a:ext cx="4697730" cy="52767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BFS</a:t>
          </a:r>
          <a:endParaRPr lang="en-US" sz="2200" kern="1200" dirty="0"/>
        </a:p>
      </dsp:txBody>
      <dsp:txXfrm>
        <a:off x="25759" y="4389181"/>
        <a:ext cx="4646212" cy="476152"/>
      </dsp:txXfrm>
    </dsp:sp>
    <dsp:sp modelId="{8D4E3098-A1D7-A548-BAB5-7C5B68BD5803}">
      <dsp:nvSpPr>
        <dsp:cNvPr id="0" name=""/>
        <dsp:cNvSpPr/>
      </dsp:nvSpPr>
      <dsp:spPr>
        <a:xfrm>
          <a:off x="0" y="4891092"/>
          <a:ext cx="469773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Testing bipartite-ness</a:t>
          </a:r>
          <a:endParaRPr lang="zh-CN" altLang="en-US" sz="1700" kern="1200" dirty="0"/>
        </a:p>
      </dsp:txBody>
      <dsp:txXfrm>
        <a:off x="0" y="4891092"/>
        <a:ext cx="4697730" cy="592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116322"/>
          <a:ext cx="46977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Concept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of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Graphs</a:t>
          </a:r>
          <a:endParaRPr lang="en-US" altLang="zh-CN" sz="2200" kern="1200" dirty="0"/>
        </a:p>
      </dsp:txBody>
      <dsp:txXfrm>
        <a:off x="25759" y="142081"/>
        <a:ext cx="4646212" cy="476152"/>
      </dsp:txXfrm>
    </dsp:sp>
    <dsp:sp modelId="{8FD44975-0EA2-2744-8F62-194D31243E1B}">
      <dsp:nvSpPr>
        <dsp:cNvPr id="0" name=""/>
        <dsp:cNvSpPr/>
      </dsp:nvSpPr>
      <dsp:spPr>
        <a:xfrm>
          <a:off x="0" y="6439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Examples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of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graphs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Graph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terminologies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Representation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Graphs</a:t>
          </a:r>
          <a:endParaRPr lang="zh-CN" altLang="en-US" sz="1700" kern="1200" dirty="0"/>
        </a:p>
      </dsp:txBody>
      <dsp:txXfrm>
        <a:off x="0" y="643992"/>
        <a:ext cx="4697730" cy="888030"/>
      </dsp:txXfrm>
    </dsp:sp>
    <dsp:sp modelId="{CAA1060A-F01D-234D-A5B5-15047FFE84C8}">
      <dsp:nvSpPr>
        <dsp:cNvPr id="0" name=""/>
        <dsp:cNvSpPr/>
      </dsp:nvSpPr>
      <dsp:spPr>
        <a:xfrm>
          <a:off x="0" y="1541586"/>
          <a:ext cx="4697730" cy="52767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1567345"/>
        <a:ext cx="4646212" cy="476152"/>
      </dsp:txXfrm>
    </dsp:sp>
    <dsp:sp modelId="{B3D4FF40-A116-F443-A12B-EBBDAC4C5921}">
      <dsp:nvSpPr>
        <dsp:cNvPr id="0" name=""/>
        <dsp:cNvSpPr/>
      </dsp:nvSpPr>
      <dsp:spPr>
        <a:xfrm>
          <a:off x="0" y="20596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Complexity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Parenthesis Lemma </a:t>
          </a:r>
          <a:endParaRPr lang="zh-CN" altLang="en-US" sz="1700" kern="1200" dirty="0"/>
        </a:p>
      </dsp:txBody>
      <dsp:txXfrm>
        <a:off x="0" y="2059692"/>
        <a:ext cx="4697730" cy="888030"/>
      </dsp:txXfrm>
    </dsp:sp>
    <dsp:sp modelId="{0F9D7059-6B5A-324D-BBB2-FF4779936521}">
      <dsp:nvSpPr>
        <dsp:cNvPr id="0" name=""/>
        <dsp:cNvSpPr/>
      </dsp:nvSpPr>
      <dsp:spPr>
        <a:xfrm>
          <a:off x="0" y="2947722"/>
          <a:ext cx="4697730" cy="52767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Application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2973481"/>
        <a:ext cx="4646212" cy="476152"/>
      </dsp:txXfrm>
    </dsp:sp>
    <dsp:sp modelId="{83C615D7-3F44-1542-8AB9-18060F3340FA}">
      <dsp:nvSpPr>
        <dsp:cNvPr id="0" name=""/>
        <dsp:cNvSpPr/>
      </dsp:nvSpPr>
      <dsp:spPr>
        <a:xfrm>
          <a:off x="0" y="34753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cycles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Strongly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Connected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Components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Bridges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two-edge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connectivity</a:t>
          </a:r>
          <a:endParaRPr lang="zh-CN" altLang="en-US" sz="1700" kern="1200" dirty="0"/>
        </a:p>
      </dsp:txBody>
      <dsp:txXfrm>
        <a:off x="0" y="3475392"/>
        <a:ext cx="4697730" cy="888030"/>
      </dsp:txXfrm>
    </dsp:sp>
    <dsp:sp modelId="{27CFC81F-1429-A241-BA29-F4FAC6F69A90}">
      <dsp:nvSpPr>
        <dsp:cNvPr id="0" name=""/>
        <dsp:cNvSpPr/>
      </dsp:nvSpPr>
      <dsp:spPr>
        <a:xfrm>
          <a:off x="0" y="4363422"/>
          <a:ext cx="4697730" cy="52767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BFS</a:t>
          </a:r>
          <a:endParaRPr lang="en-US" sz="2200" kern="1200" dirty="0"/>
        </a:p>
      </dsp:txBody>
      <dsp:txXfrm>
        <a:off x="25759" y="4389181"/>
        <a:ext cx="4646212" cy="476152"/>
      </dsp:txXfrm>
    </dsp:sp>
    <dsp:sp modelId="{8D4E3098-A1D7-A548-BAB5-7C5B68BD5803}">
      <dsp:nvSpPr>
        <dsp:cNvPr id="0" name=""/>
        <dsp:cNvSpPr/>
      </dsp:nvSpPr>
      <dsp:spPr>
        <a:xfrm>
          <a:off x="0" y="4891092"/>
          <a:ext cx="469773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Testing bipartite-ness</a:t>
          </a:r>
          <a:endParaRPr lang="zh-CN" altLang="en-US" sz="1700" kern="1200" dirty="0"/>
        </a:p>
      </dsp:txBody>
      <dsp:txXfrm>
        <a:off x="0" y="4891092"/>
        <a:ext cx="4697730" cy="592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116322"/>
          <a:ext cx="46977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Concept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of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Graphs</a:t>
          </a:r>
          <a:endParaRPr lang="en-US" altLang="zh-CN" sz="2200" kern="1200" dirty="0"/>
        </a:p>
      </dsp:txBody>
      <dsp:txXfrm>
        <a:off x="25759" y="142081"/>
        <a:ext cx="4646212" cy="476152"/>
      </dsp:txXfrm>
    </dsp:sp>
    <dsp:sp modelId="{8FD44975-0EA2-2744-8F62-194D31243E1B}">
      <dsp:nvSpPr>
        <dsp:cNvPr id="0" name=""/>
        <dsp:cNvSpPr/>
      </dsp:nvSpPr>
      <dsp:spPr>
        <a:xfrm>
          <a:off x="0" y="6439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Examples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of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graphs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Graph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terminologies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Representation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Graphs</a:t>
          </a:r>
          <a:endParaRPr lang="zh-CN" altLang="en-US" sz="1700" kern="1200" dirty="0"/>
        </a:p>
      </dsp:txBody>
      <dsp:txXfrm>
        <a:off x="0" y="643992"/>
        <a:ext cx="4697730" cy="888030"/>
      </dsp:txXfrm>
    </dsp:sp>
    <dsp:sp modelId="{CAA1060A-F01D-234D-A5B5-15047FFE84C8}">
      <dsp:nvSpPr>
        <dsp:cNvPr id="0" name=""/>
        <dsp:cNvSpPr/>
      </dsp:nvSpPr>
      <dsp:spPr>
        <a:xfrm>
          <a:off x="0" y="1541586"/>
          <a:ext cx="4697730" cy="52767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1567345"/>
        <a:ext cx="4646212" cy="476152"/>
      </dsp:txXfrm>
    </dsp:sp>
    <dsp:sp modelId="{B3D4FF40-A116-F443-A12B-EBBDAC4C5921}">
      <dsp:nvSpPr>
        <dsp:cNvPr id="0" name=""/>
        <dsp:cNvSpPr/>
      </dsp:nvSpPr>
      <dsp:spPr>
        <a:xfrm>
          <a:off x="0" y="20596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Complexity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Parenthesis Lemma </a:t>
          </a:r>
          <a:endParaRPr lang="zh-CN" altLang="en-US" sz="1700" kern="1200" dirty="0"/>
        </a:p>
      </dsp:txBody>
      <dsp:txXfrm>
        <a:off x="0" y="2059692"/>
        <a:ext cx="4697730" cy="888030"/>
      </dsp:txXfrm>
    </dsp:sp>
    <dsp:sp modelId="{0F9D7059-6B5A-324D-BBB2-FF4779936521}">
      <dsp:nvSpPr>
        <dsp:cNvPr id="0" name=""/>
        <dsp:cNvSpPr/>
      </dsp:nvSpPr>
      <dsp:spPr>
        <a:xfrm>
          <a:off x="0" y="2947722"/>
          <a:ext cx="4697730" cy="52767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Application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2973481"/>
        <a:ext cx="4646212" cy="476152"/>
      </dsp:txXfrm>
    </dsp:sp>
    <dsp:sp modelId="{83C615D7-3F44-1542-8AB9-18060F3340FA}">
      <dsp:nvSpPr>
        <dsp:cNvPr id="0" name=""/>
        <dsp:cNvSpPr/>
      </dsp:nvSpPr>
      <dsp:spPr>
        <a:xfrm>
          <a:off x="0" y="34753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cycles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Strongly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Connected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Components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Bridges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two-edge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connectivity</a:t>
          </a:r>
          <a:endParaRPr lang="zh-CN" altLang="en-US" sz="1700" kern="1200" dirty="0"/>
        </a:p>
      </dsp:txBody>
      <dsp:txXfrm>
        <a:off x="0" y="3475392"/>
        <a:ext cx="4697730" cy="888030"/>
      </dsp:txXfrm>
    </dsp:sp>
    <dsp:sp modelId="{27CFC81F-1429-A241-BA29-F4FAC6F69A90}">
      <dsp:nvSpPr>
        <dsp:cNvPr id="0" name=""/>
        <dsp:cNvSpPr/>
      </dsp:nvSpPr>
      <dsp:spPr>
        <a:xfrm>
          <a:off x="0" y="4363422"/>
          <a:ext cx="4697730" cy="52767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BFS</a:t>
          </a:r>
          <a:endParaRPr lang="en-US" sz="2200" kern="1200" dirty="0"/>
        </a:p>
      </dsp:txBody>
      <dsp:txXfrm>
        <a:off x="25759" y="4389181"/>
        <a:ext cx="4646212" cy="476152"/>
      </dsp:txXfrm>
    </dsp:sp>
    <dsp:sp modelId="{8D4E3098-A1D7-A548-BAB5-7C5B68BD5803}">
      <dsp:nvSpPr>
        <dsp:cNvPr id="0" name=""/>
        <dsp:cNvSpPr/>
      </dsp:nvSpPr>
      <dsp:spPr>
        <a:xfrm>
          <a:off x="0" y="4891092"/>
          <a:ext cx="469773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Testing bipartite-ness</a:t>
          </a:r>
          <a:endParaRPr lang="zh-CN" altLang="en-US" sz="1700" kern="1200" dirty="0"/>
        </a:p>
      </dsp:txBody>
      <dsp:txXfrm>
        <a:off x="0" y="4891092"/>
        <a:ext cx="4697730" cy="5920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116322"/>
          <a:ext cx="46977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Concept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of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Graphs</a:t>
          </a:r>
          <a:endParaRPr lang="en-US" altLang="zh-CN" sz="2200" kern="1200" dirty="0"/>
        </a:p>
      </dsp:txBody>
      <dsp:txXfrm>
        <a:off x="25759" y="142081"/>
        <a:ext cx="4646212" cy="476152"/>
      </dsp:txXfrm>
    </dsp:sp>
    <dsp:sp modelId="{8FD44975-0EA2-2744-8F62-194D31243E1B}">
      <dsp:nvSpPr>
        <dsp:cNvPr id="0" name=""/>
        <dsp:cNvSpPr/>
      </dsp:nvSpPr>
      <dsp:spPr>
        <a:xfrm>
          <a:off x="0" y="6439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Examples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of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graphs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Graph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terminologies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Representation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Graphs</a:t>
          </a:r>
          <a:endParaRPr lang="zh-CN" altLang="en-US" sz="1700" kern="1200" dirty="0"/>
        </a:p>
      </dsp:txBody>
      <dsp:txXfrm>
        <a:off x="0" y="643992"/>
        <a:ext cx="4697730" cy="888030"/>
      </dsp:txXfrm>
    </dsp:sp>
    <dsp:sp modelId="{CAA1060A-F01D-234D-A5B5-15047FFE84C8}">
      <dsp:nvSpPr>
        <dsp:cNvPr id="0" name=""/>
        <dsp:cNvSpPr/>
      </dsp:nvSpPr>
      <dsp:spPr>
        <a:xfrm>
          <a:off x="0" y="1541586"/>
          <a:ext cx="4697730" cy="52767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1567345"/>
        <a:ext cx="4646212" cy="476152"/>
      </dsp:txXfrm>
    </dsp:sp>
    <dsp:sp modelId="{B3D4FF40-A116-F443-A12B-EBBDAC4C5921}">
      <dsp:nvSpPr>
        <dsp:cNvPr id="0" name=""/>
        <dsp:cNvSpPr/>
      </dsp:nvSpPr>
      <dsp:spPr>
        <a:xfrm>
          <a:off x="0" y="20596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Complexity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Parenthesis Lemma </a:t>
          </a:r>
          <a:endParaRPr lang="zh-CN" altLang="en-US" sz="1700" kern="1200" dirty="0"/>
        </a:p>
      </dsp:txBody>
      <dsp:txXfrm>
        <a:off x="0" y="2059692"/>
        <a:ext cx="4697730" cy="888030"/>
      </dsp:txXfrm>
    </dsp:sp>
    <dsp:sp modelId="{0F9D7059-6B5A-324D-BBB2-FF4779936521}">
      <dsp:nvSpPr>
        <dsp:cNvPr id="0" name=""/>
        <dsp:cNvSpPr/>
      </dsp:nvSpPr>
      <dsp:spPr>
        <a:xfrm>
          <a:off x="0" y="2947722"/>
          <a:ext cx="4697730" cy="52767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Application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2973481"/>
        <a:ext cx="4646212" cy="476152"/>
      </dsp:txXfrm>
    </dsp:sp>
    <dsp:sp modelId="{83C615D7-3F44-1542-8AB9-18060F3340FA}">
      <dsp:nvSpPr>
        <dsp:cNvPr id="0" name=""/>
        <dsp:cNvSpPr/>
      </dsp:nvSpPr>
      <dsp:spPr>
        <a:xfrm>
          <a:off x="0" y="34753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cycles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Strongly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Connected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Components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Bridges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two-edge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connectivity</a:t>
          </a:r>
          <a:endParaRPr lang="zh-CN" altLang="en-US" sz="1700" kern="1200" dirty="0"/>
        </a:p>
      </dsp:txBody>
      <dsp:txXfrm>
        <a:off x="0" y="3475392"/>
        <a:ext cx="4697730" cy="888030"/>
      </dsp:txXfrm>
    </dsp:sp>
    <dsp:sp modelId="{27CFC81F-1429-A241-BA29-F4FAC6F69A90}">
      <dsp:nvSpPr>
        <dsp:cNvPr id="0" name=""/>
        <dsp:cNvSpPr/>
      </dsp:nvSpPr>
      <dsp:spPr>
        <a:xfrm>
          <a:off x="0" y="4363422"/>
          <a:ext cx="4697730" cy="52767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BFS</a:t>
          </a:r>
          <a:endParaRPr lang="en-US" sz="2200" kern="1200" dirty="0"/>
        </a:p>
      </dsp:txBody>
      <dsp:txXfrm>
        <a:off x="25759" y="4389181"/>
        <a:ext cx="4646212" cy="476152"/>
      </dsp:txXfrm>
    </dsp:sp>
    <dsp:sp modelId="{8D4E3098-A1D7-A548-BAB5-7C5B68BD5803}">
      <dsp:nvSpPr>
        <dsp:cNvPr id="0" name=""/>
        <dsp:cNvSpPr/>
      </dsp:nvSpPr>
      <dsp:spPr>
        <a:xfrm>
          <a:off x="0" y="4891092"/>
          <a:ext cx="469773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Testing bipartite-ness</a:t>
          </a:r>
          <a:endParaRPr lang="zh-CN" altLang="en-US" sz="1700" kern="1200" dirty="0"/>
        </a:p>
      </dsp:txBody>
      <dsp:txXfrm>
        <a:off x="0" y="4891092"/>
        <a:ext cx="4697730" cy="5920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116322"/>
          <a:ext cx="46977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Concept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of</a:t>
          </a:r>
          <a:r>
            <a:rPr lang="zh-CN" altLang="en-US" sz="2200" kern="1200" baseline="0" dirty="0"/>
            <a:t> </a:t>
          </a:r>
          <a:r>
            <a:rPr lang="en-US" altLang="zh-CN" sz="2200" kern="1200" baseline="0" dirty="0"/>
            <a:t>Graphs</a:t>
          </a:r>
          <a:endParaRPr lang="en-US" altLang="zh-CN" sz="2200" kern="1200" dirty="0"/>
        </a:p>
      </dsp:txBody>
      <dsp:txXfrm>
        <a:off x="25759" y="142081"/>
        <a:ext cx="4646212" cy="476152"/>
      </dsp:txXfrm>
    </dsp:sp>
    <dsp:sp modelId="{8FD44975-0EA2-2744-8F62-194D31243E1B}">
      <dsp:nvSpPr>
        <dsp:cNvPr id="0" name=""/>
        <dsp:cNvSpPr/>
      </dsp:nvSpPr>
      <dsp:spPr>
        <a:xfrm>
          <a:off x="0" y="6439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Examples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of</a:t>
          </a:r>
          <a:r>
            <a:rPr lang="zh-CN" altLang="en-US" sz="1700" kern="1200" baseline="0" dirty="0"/>
            <a:t> </a:t>
          </a:r>
          <a:r>
            <a:rPr lang="en-US" altLang="zh-CN" sz="1700" kern="1200" baseline="0" dirty="0"/>
            <a:t>graphs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Graph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terminologies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Representation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Graphs</a:t>
          </a:r>
          <a:endParaRPr lang="zh-CN" altLang="en-US" sz="1700" kern="1200" dirty="0"/>
        </a:p>
      </dsp:txBody>
      <dsp:txXfrm>
        <a:off x="0" y="643992"/>
        <a:ext cx="4697730" cy="888030"/>
      </dsp:txXfrm>
    </dsp:sp>
    <dsp:sp modelId="{CAA1060A-F01D-234D-A5B5-15047FFE84C8}">
      <dsp:nvSpPr>
        <dsp:cNvPr id="0" name=""/>
        <dsp:cNvSpPr/>
      </dsp:nvSpPr>
      <dsp:spPr>
        <a:xfrm>
          <a:off x="0" y="1541586"/>
          <a:ext cx="4697730" cy="52767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1567345"/>
        <a:ext cx="4646212" cy="476152"/>
      </dsp:txXfrm>
    </dsp:sp>
    <dsp:sp modelId="{B3D4FF40-A116-F443-A12B-EBBDAC4C5921}">
      <dsp:nvSpPr>
        <dsp:cNvPr id="0" name=""/>
        <dsp:cNvSpPr/>
      </dsp:nvSpPr>
      <dsp:spPr>
        <a:xfrm>
          <a:off x="0" y="20596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Complexity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Parenthesis Lemma </a:t>
          </a:r>
          <a:endParaRPr lang="zh-CN" altLang="en-US" sz="1700" kern="1200" dirty="0"/>
        </a:p>
      </dsp:txBody>
      <dsp:txXfrm>
        <a:off x="0" y="2059692"/>
        <a:ext cx="4697730" cy="888030"/>
      </dsp:txXfrm>
    </dsp:sp>
    <dsp:sp modelId="{0F9D7059-6B5A-324D-BBB2-FF4779936521}">
      <dsp:nvSpPr>
        <dsp:cNvPr id="0" name=""/>
        <dsp:cNvSpPr/>
      </dsp:nvSpPr>
      <dsp:spPr>
        <a:xfrm>
          <a:off x="0" y="2947722"/>
          <a:ext cx="4697730" cy="52767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Application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DFS</a:t>
          </a:r>
          <a:endParaRPr lang="en-US" sz="2200" kern="1200" dirty="0"/>
        </a:p>
      </dsp:txBody>
      <dsp:txXfrm>
        <a:off x="25759" y="2973481"/>
        <a:ext cx="4646212" cy="476152"/>
      </dsp:txXfrm>
    </dsp:sp>
    <dsp:sp modelId="{83C615D7-3F44-1542-8AB9-18060F3340FA}">
      <dsp:nvSpPr>
        <dsp:cNvPr id="0" name=""/>
        <dsp:cNvSpPr/>
      </dsp:nvSpPr>
      <dsp:spPr>
        <a:xfrm>
          <a:off x="0" y="3475392"/>
          <a:ext cx="46977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cycles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Detection</a:t>
          </a:r>
          <a:r>
            <a:rPr lang="zh-CN" altLang="en-US" sz="1700" kern="1200" dirty="0"/>
            <a:t> </a:t>
          </a:r>
          <a:r>
            <a:rPr lang="en-US" altLang="zh-CN" sz="1700" kern="1200" dirty="0"/>
            <a:t>of</a:t>
          </a:r>
          <a:r>
            <a:rPr lang="zh-CN" altLang="en-US" sz="1700" kern="1200" dirty="0"/>
            <a:t> </a:t>
          </a:r>
          <a:r>
            <a:rPr lang="en-US" altLang="zh-CN" sz="1700" kern="1200" dirty="0"/>
            <a:t>Strongly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Connected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Components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Bridges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and</a:t>
          </a:r>
          <a:r>
            <a:rPr lang="zh-CN" altLang="en-US" sz="1700" kern="1200" dirty="0"/>
            <a:t> </a:t>
          </a:r>
          <a:r>
            <a:rPr lang="en-US" altLang="zh-CN" sz="1700" kern="1200" dirty="0"/>
            <a:t>two-edge</a:t>
          </a:r>
          <a:r>
            <a:rPr lang="zh-CN" altLang="en-US" sz="1700" kern="1200" dirty="0"/>
            <a:t> </a:t>
          </a:r>
          <a:r>
            <a:rPr lang="en-US" altLang="zh-CN" sz="1700" kern="1200" dirty="0"/>
            <a:t>connectivity</a:t>
          </a:r>
          <a:endParaRPr lang="zh-CN" altLang="en-US" sz="1700" kern="1200" dirty="0"/>
        </a:p>
      </dsp:txBody>
      <dsp:txXfrm>
        <a:off x="0" y="3475392"/>
        <a:ext cx="4697730" cy="888030"/>
      </dsp:txXfrm>
    </dsp:sp>
    <dsp:sp modelId="{27CFC81F-1429-A241-BA29-F4FAC6F69A90}">
      <dsp:nvSpPr>
        <dsp:cNvPr id="0" name=""/>
        <dsp:cNvSpPr/>
      </dsp:nvSpPr>
      <dsp:spPr>
        <a:xfrm>
          <a:off x="0" y="4363422"/>
          <a:ext cx="4697730" cy="52767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Review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BFS</a:t>
          </a:r>
          <a:endParaRPr lang="en-US" sz="2200" kern="1200" dirty="0"/>
        </a:p>
      </dsp:txBody>
      <dsp:txXfrm>
        <a:off x="25759" y="4389181"/>
        <a:ext cx="4646212" cy="476152"/>
      </dsp:txXfrm>
    </dsp:sp>
    <dsp:sp modelId="{8D4E3098-A1D7-A548-BAB5-7C5B68BD5803}">
      <dsp:nvSpPr>
        <dsp:cNvPr id="0" name=""/>
        <dsp:cNvSpPr/>
      </dsp:nvSpPr>
      <dsp:spPr>
        <a:xfrm>
          <a:off x="0" y="4891092"/>
          <a:ext cx="469773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700" kern="1200" dirty="0"/>
            <a:t>BFS</a:t>
          </a:r>
          <a:r>
            <a:rPr lang="zh-CN" altLang="en-US" sz="1700" kern="1200" dirty="0"/>
            <a:t> </a:t>
          </a:r>
          <a:r>
            <a:rPr lang="en-US" altLang="zh-CN" sz="1700" kern="1200" dirty="0"/>
            <a:t>algorithm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Testing bipartite-ness</a:t>
          </a:r>
          <a:endParaRPr lang="zh-CN" altLang="en-US" sz="1700" kern="1200" dirty="0"/>
        </a:p>
      </dsp:txBody>
      <dsp:txXfrm>
        <a:off x="0" y="4891092"/>
        <a:ext cx="4697730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F97-7240-CA4F-8841-0AC551CB748F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6655-90FC-BD4C-B636-A157F5318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96655-90FC-BD4C-B636-A157F5318E7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6186-EA11-D14D-8599-5DD97C83FAEC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52C7D-3156-F74F-A4E2-BD0BE3B9FC54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3ADC-21C4-1744-8BC8-4DCE9EABB5B0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7201-1605-D54F-BD0D-AA80B6D81C25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CC5F-BD62-DB41-BE06-941909F0E397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26FA-52B1-6D46-8FE4-9DCFF6A7FF2E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F4942-7FF9-6E40-85FD-D252FBBBE9F6}" type="datetime1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2D37-2737-254C-A171-F3D7799E7780}" type="datetime1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0A9F-BB4C-DD4D-9D2A-BA66C3A3B8F9}" type="datetime1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8AAB-ACBB-7647-A9C7-36A0D71109EB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7B5E-4D3F-2E4B-99C8-F64C031C79B2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8E96-F24C-C244-A704-A4D358A2FE3B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Relationship Id="rId9" Type="http://schemas.openxmlformats.org/officeDocument/2006/relationships/image" Target="../media/image74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Relationship Id="rId9" Type="http://schemas.openxmlformats.org/officeDocument/2006/relationships/image" Target="../media/image74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68.tiff"/><Relationship Id="rId7" Type="http://schemas.openxmlformats.org/officeDocument/2006/relationships/image" Target="../media/image73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0.tiff"/><Relationship Id="rId10" Type="http://schemas.openxmlformats.org/officeDocument/2006/relationships/image" Target="../media/image81.tiff"/><Relationship Id="rId4" Type="http://schemas.openxmlformats.org/officeDocument/2006/relationships/image" Target="../media/image69.tiff"/><Relationship Id="rId9" Type="http://schemas.openxmlformats.org/officeDocument/2006/relationships/image" Target="../media/image71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5" descr="Angled shot of pen on a graph">
            <a:extLst>
              <a:ext uri="{FF2B5EF4-FFF2-40B4-BE49-F238E27FC236}">
                <a16:creationId xmlns:a16="http://schemas.microsoft.com/office/drawing/2014/main" id="{791E96D4-34F0-7FD2-6A83-720B62E7C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434465" y="1929384"/>
            <a:ext cx="627507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507" y="2242539"/>
            <a:ext cx="5594985" cy="1425924"/>
          </a:xfrm>
        </p:spPr>
        <p:txBody>
          <a:bodyPr>
            <a:normAutofit/>
          </a:bodyPr>
          <a:lstStyle/>
          <a:p>
            <a:r>
              <a:rPr lang="en-US" sz="4700"/>
              <a:t>图算法</a:t>
            </a:r>
            <a:endParaRPr lang="en-US" sz="4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507" y="3884037"/>
            <a:ext cx="5594985" cy="468888"/>
          </a:xfrm>
        </p:spPr>
        <p:txBody>
          <a:bodyPr>
            <a:normAutofit/>
          </a:bodyPr>
          <a:lstStyle/>
          <a:p>
            <a:r>
              <a:rPr lang="en-US" sz="800"/>
              <a:t>Yongcai Wang</a:t>
            </a:r>
          </a:p>
          <a:p>
            <a:r>
              <a:rPr lang="en-US" altLang="zh-CN" sz="800"/>
              <a:t>Renmin</a:t>
            </a:r>
            <a:r>
              <a:rPr lang="zh-CN" altLang="en-US" sz="800"/>
              <a:t> </a:t>
            </a:r>
            <a:r>
              <a:rPr lang="en-US" altLang="zh-CN" sz="800"/>
              <a:t>University</a:t>
            </a:r>
            <a:r>
              <a:rPr lang="zh-CN" altLang="en-US" sz="800"/>
              <a:t> </a:t>
            </a:r>
            <a:r>
              <a:rPr lang="en-US" altLang="zh-CN" sz="800"/>
              <a:t>of</a:t>
            </a:r>
            <a:r>
              <a:rPr lang="zh-CN" altLang="en-US" sz="800"/>
              <a:t> </a:t>
            </a:r>
            <a:r>
              <a:rPr lang="en-US" altLang="zh-CN" sz="800"/>
              <a:t>China</a:t>
            </a:r>
            <a:endParaRPr lang="en-US" sz="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953" y="3792064"/>
            <a:ext cx="1940093" cy="0"/>
          </a:xfrm>
          <a:prstGeom prst="line">
            <a:avLst/>
          </a:prstGeom>
          <a:ln w="22225">
            <a:solidFill>
              <a:srgbClr val="4E5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0574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409CFC-1E7E-D345-9273-4ED8A141D8B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365126"/>
            <a:ext cx="4064000" cy="618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0993" y="533944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太平洋中的食物链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7A693-1B40-A644-8700-72525C47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83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4962"/>
          </a:xfrm>
        </p:spPr>
        <p:txBody>
          <a:bodyPr/>
          <a:lstStyle/>
          <a:p>
            <a:r>
              <a:rPr lang="en-US" dirty="0"/>
              <a:t>Still open (next few lectures)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0810"/>
            <a:ext cx="8045793" cy="50320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now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  <a:p>
            <a:pPr lvl="1"/>
            <a:r>
              <a:rPr lang="en-US" altLang="zh-CN" sz="2800" dirty="0">
                <a:solidFill>
                  <a:srgbClr val="00B050"/>
                </a:solidFill>
              </a:rPr>
              <a:t>SCCs,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cycles,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bridges,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two-connected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components.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r>
              <a:rPr lang="en-US" dirty="0"/>
              <a:t>How 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en-US" dirty="0"/>
              <a:t>?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possible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finding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3-connected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components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m+n</a:t>
            </a:r>
            <a:r>
              <a:rPr lang="en-US" altLang="zh-CN" dirty="0">
                <a:solidFill>
                  <a:srgbClr val="00B050"/>
                </a:solidFill>
              </a:rPr>
              <a:t>)?</a:t>
            </a:r>
          </a:p>
          <a:p>
            <a:pPr algn="ctr" defTabSz="685800">
              <a:spcBef>
                <a:spcPct val="50000"/>
              </a:spcBef>
              <a:defRPr/>
            </a:pPr>
            <a:r>
              <a:rPr lang="en-US" altLang="zh-CN" sz="2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ll MT" panose="02020503060305020303" pitchFamily="18" charset="0"/>
                <a:ea typeface="黑体" panose="02010609060101010101" pitchFamily="49" charset="-122"/>
              </a:rPr>
              <a:t>DIVIDING A GRAPH INTO TRICONNECTED COMPONENTS,</a:t>
            </a:r>
            <a:r>
              <a:rPr lang="zh-CN" altLang="en-US" sz="2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ll MT" panose="02020503060305020303" pitchFamily="18" charset="0"/>
                <a:ea typeface="黑体" panose="02010609060101010101" pitchFamily="49" charset="-122"/>
              </a:rPr>
              <a:t> </a:t>
            </a:r>
            <a:r>
              <a:rPr lang="en-US" altLang="zh-CN" sz="1500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J. E. </a:t>
            </a:r>
            <a:r>
              <a:rPr lang="en-US" altLang="zh-CN" sz="1500" dirty="0" err="1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HOPCROFTf</a:t>
            </a:r>
            <a:r>
              <a:rPr lang="en-US" altLang="zh-CN" sz="1500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AND R. E. TARJAN</a:t>
            </a:r>
          </a:p>
          <a:p>
            <a:pPr algn="ctr" defTabSz="685800">
              <a:spcBef>
                <a:spcPct val="50000"/>
              </a:spcBef>
              <a:defRPr/>
            </a:pPr>
            <a:r>
              <a:rPr lang="en-US" altLang="zh-CN" sz="1500" dirty="0">
                <a:solidFill>
                  <a:srgbClr val="00B05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SIAM J. COMPUT. Vol. 2, No. 3, September 1973</a:t>
            </a:r>
          </a:p>
          <a:p>
            <a:pPr lvl="1"/>
            <a:endParaRPr lang="en-US" altLang="zh-CN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ell MT" panose="02020503060305020303" pitchFamily="18" charset="0"/>
              <a:ea typeface="黑体" panose="02010609060101010101" pitchFamily="49" charset="-122"/>
            </a:endParaRPr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analysis?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Find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k-cores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Find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k-VCCs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27B5-EFBD-DC4E-B4ED-BE56EB87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5625"/>
            <a:ext cx="9144000" cy="4783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937511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大脑中的神经链接关系图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4C60-4BEF-6E41-B9E0-E0999D9C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There are a lot of graphs.</a:t>
            </a:r>
          </a:p>
          <a:p>
            <a:endParaRPr lang="en-US" dirty="0"/>
          </a:p>
          <a:p>
            <a:r>
              <a:rPr lang="en-US" dirty="0"/>
              <a:t>We want to answer questions about them.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Efficient routing?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Community detection/clustering?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This is what we’ll do for the next several lectures.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4DCD-0B79-DF43-BC0D-3FE3AC07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7803"/>
            <a:ext cx="5924549" cy="1325563"/>
          </a:xfrm>
        </p:spPr>
        <p:txBody>
          <a:bodyPr/>
          <a:lstStyle/>
          <a:p>
            <a:r>
              <a:rPr lang="zh-CN" altLang="en-US" dirty="0"/>
              <a:t>无向图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0728"/>
          </a:xfrm>
        </p:spPr>
        <p:txBody>
          <a:bodyPr/>
          <a:lstStyle/>
          <a:p>
            <a:r>
              <a:rPr lang="en-US" dirty="0"/>
              <a:t>Has vertices and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{1,3}, {2,4}, {3,4}, {2,3} }</a:t>
            </a:r>
          </a:p>
        </p:txBody>
      </p:sp>
      <p:sp>
        <p:nvSpPr>
          <p:cNvPr id="8" name="Oval 7"/>
          <p:cNvSpPr/>
          <p:nvPr/>
        </p:nvSpPr>
        <p:spPr>
          <a:xfrm>
            <a:off x="5907740" y="1686440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6564" y="70517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73787" y="2556016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13927" y="3653213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6"/>
            <a:endCxn id="12" idx="3"/>
          </p:cNvCxnSpPr>
          <p:nvPr/>
        </p:nvCxnSpPr>
        <p:spPr>
          <a:xfrm flipV="1">
            <a:off x="6759386" y="3106950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6436657" y="1350636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7799294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6458674" y="2237374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25787" y="5352287"/>
            <a:ext cx="480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F6E6C"/>
                </a:solidFill>
              </a:rPr>
              <a:t>degree </a:t>
            </a:r>
            <a:r>
              <a:rPr lang="en-US" sz="2400" dirty="0"/>
              <a:t> of vertex 4 is 2.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There are 2 edges coming out.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Vertex 4’s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rgbClr val="CF6E6C"/>
                </a:solidFill>
              </a:rPr>
              <a:t>neighbors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are 2 and 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93833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C3EB2-7DFF-FC41-AE22-AA1BE50B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525185" cy="1325563"/>
          </a:xfrm>
        </p:spPr>
        <p:txBody>
          <a:bodyPr/>
          <a:lstStyle/>
          <a:p>
            <a:r>
              <a:rPr lang="en-US" dirty="0" err="1"/>
              <a:t>有向图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0728"/>
          </a:xfrm>
        </p:spPr>
        <p:txBody>
          <a:bodyPr/>
          <a:lstStyle/>
          <a:p>
            <a:r>
              <a:rPr lang="en-US" dirty="0"/>
              <a:t>Has vertices and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is the set of vertices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is the set of </a:t>
            </a:r>
            <a:r>
              <a:rPr lang="en-US" b="1" dirty="0">
                <a:solidFill>
                  <a:schemeClr val="accent4"/>
                </a:solidFill>
              </a:rPr>
              <a:t>DIRECTED</a:t>
            </a:r>
            <a:r>
              <a:rPr lang="en-US" dirty="0">
                <a:solidFill>
                  <a:schemeClr val="accent4"/>
                </a:solidFill>
              </a:rPr>
              <a:t> edges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Formally, a graph is G = (V,E)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V = {1,2,3,4}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 = { (1,3), (2,4), (3,4), (4,3), (3,2) }</a:t>
            </a:r>
          </a:p>
        </p:txBody>
      </p:sp>
      <p:sp>
        <p:nvSpPr>
          <p:cNvPr id="8" name="Oval 7"/>
          <p:cNvSpPr/>
          <p:nvPr/>
        </p:nvSpPr>
        <p:spPr>
          <a:xfrm>
            <a:off x="5907740" y="1686440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6564" y="705177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73787" y="2556016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13927" y="3653213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3" idx="7"/>
            <a:endCxn id="12" idx="2"/>
          </p:cNvCxnSpPr>
          <p:nvPr/>
        </p:nvCxnSpPr>
        <p:spPr>
          <a:xfrm flipV="1">
            <a:off x="6664861" y="2878746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0"/>
            <a:endCxn id="11" idx="4"/>
          </p:cNvCxnSpPr>
          <p:nvPr/>
        </p:nvCxnSpPr>
        <p:spPr>
          <a:xfrm flipV="1">
            <a:off x="6436657" y="1350636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11" idx="4"/>
          </p:cNvCxnSpPr>
          <p:nvPr/>
        </p:nvCxnSpPr>
        <p:spPr>
          <a:xfrm flipH="1" flipV="1">
            <a:off x="7799294" y="1350636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1"/>
            <a:endCxn id="8" idx="5"/>
          </p:cNvCxnSpPr>
          <p:nvPr/>
        </p:nvCxnSpPr>
        <p:spPr>
          <a:xfrm flipH="1" flipV="1">
            <a:off x="6458674" y="2237374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6"/>
            <a:endCxn id="12" idx="3"/>
          </p:cNvCxnSpPr>
          <p:nvPr/>
        </p:nvCxnSpPr>
        <p:spPr>
          <a:xfrm flipV="1">
            <a:off x="6759386" y="3106950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093833" y="3481080"/>
            <a:ext cx="14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G = (V,E)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9237" y="5344633"/>
            <a:ext cx="4769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F6E6C"/>
                </a:solidFill>
              </a:rPr>
              <a:t>in-degree</a:t>
            </a:r>
            <a:r>
              <a:rPr lang="en-US" sz="2000" dirty="0"/>
              <a:t>  of vertex 4 is 2.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F6E6C"/>
                </a:solidFill>
              </a:rPr>
              <a:t>out-degree</a:t>
            </a:r>
            <a:r>
              <a:rPr lang="en-US" sz="2000" dirty="0"/>
              <a:t> of vertex 4 is 1.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rgbClr val="CF6E6C"/>
                </a:solidFill>
              </a:rPr>
              <a:t>incoming neighbors </a:t>
            </a:r>
            <a:r>
              <a:rPr lang="en-US" sz="2000" dirty="0"/>
              <a:t>are 2,3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Vertex 4’s </a:t>
            </a:r>
            <a:r>
              <a:rPr lang="en-US" sz="2000" b="1" dirty="0">
                <a:solidFill>
                  <a:srgbClr val="CF6E6C"/>
                </a:solidFill>
              </a:rPr>
              <a:t>outgoing neighbor</a:t>
            </a:r>
            <a:r>
              <a:rPr lang="en-US" sz="2000" dirty="0"/>
              <a:t> is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891C0-A94A-1344-9189-7A78DFBF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图的表示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614399" y="2668525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846750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1     2      3      4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20CDA-572C-8040-8518-76C8369D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902C0A-317C-4D44-BE26-2DAF8C13C1EE}"/>
              </a:ext>
            </a:extLst>
          </p:cNvPr>
          <p:cNvSpPr/>
          <p:nvPr/>
        </p:nvSpPr>
        <p:spPr>
          <a:xfrm rot="1041003">
            <a:off x="6867779" y="3323488"/>
            <a:ext cx="1727463" cy="390740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027DA0-BAD9-714C-8BD2-6C14BD7B40AA}"/>
              </a:ext>
            </a:extLst>
          </p:cNvPr>
          <p:cNvSpPr/>
          <p:nvPr/>
        </p:nvSpPr>
        <p:spPr>
          <a:xfrm>
            <a:off x="3799373" y="3179466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7DAF37-CF69-154A-81AD-17DEF7AB58DB}"/>
              </a:ext>
            </a:extLst>
          </p:cNvPr>
          <p:cNvSpPr/>
          <p:nvPr/>
        </p:nvSpPr>
        <p:spPr>
          <a:xfrm>
            <a:off x="1376330" y="484132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22" grpId="0"/>
      <p:bldP spid="23" grpId="0"/>
      <p:bldP spid="5" grpId="0" animBg="1"/>
      <p:bldP spid="5" grpId="1" animBg="1"/>
      <p:bldP spid="20" grpId="0" animBg="1"/>
      <p:bldP spid="20" grpId="1" animBg="1"/>
      <p:bldP spid="24" grpId="0" animBg="1"/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有自环无向图邻接矩阵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adjacency matrix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11" name="Oval 10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7" idx="5"/>
            </p:cNvCxnSpPr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614399" y="2668525"/>
            <a:ext cx="4900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846750"/>
            <a:ext cx="306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1     2      3      </a:t>
            </a:r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6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6154368" y="2247339"/>
            <a:ext cx="768110" cy="890308"/>
          </a:xfrm>
          <a:custGeom>
            <a:avLst/>
            <a:gdLst>
              <a:gd name="connsiteX0" fmla="*/ 766385 w 768110"/>
              <a:gd name="connsiteY0" fmla="*/ 621367 h 890308"/>
              <a:gd name="connsiteX1" fmla="*/ 766385 w 768110"/>
              <a:gd name="connsiteY1" fmla="*/ 567579 h 890308"/>
              <a:gd name="connsiteX2" fmla="*/ 748456 w 768110"/>
              <a:gd name="connsiteY2" fmla="*/ 262779 h 890308"/>
              <a:gd name="connsiteX3" fmla="*/ 587091 w 768110"/>
              <a:gd name="connsiteY3" fmla="*/ 11767 h 890308"/>
              <a:gd name="connsiteX4" fmla="*/ 49208 w 768110"/>
              <a:gd name="connsiteY4" fmla="*/ 101414 h 890308"/>
              <a:gd name="connsiteX5" fmla="*/ 67138 w 768110"/>
              <a:gd name="connsiteY5" fmla="*/ 621367 h 890308"/>
              <a:gd name="connsiteX6" fmla="*/ 425726 w 768110"/>
              <a:gd name="connsiteY6" fmla="*/ 890308 h 89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8110" h="890308">
                <a:moveTo>
                  <a:pt x="766385" y="621367"/>
                </a:moveTo>
                <a:cubicBezTo>
                  <a:pt x="767879" y="624355"/>
                  <a:pt x="769373" y="627344"/>
                  <a:pt x="766385" y="567579"/>
                </a:cubicBezTo>
                <a:cubicBezTo>
                  <a:pt x="763397" y="507814"/>
                  <a:pt x="778338" y="355414"/>
                  <a:pt x="748456" y="262779"/>
                </a:cubicBezTo>
                <a:cubicBezTo>
                  <a:pt x="718574" y="170144"/>
                  <a:pt x="703632" y="38661"/>
                  <a:pt x="587091" y="11767"/>
                </a:cubicBezTo>
                <a:cubicBezTo>
                  <a:pt x="470550" y="-15127"/>
                  <a:pt x="135867" y="-186"/>
                  <a:pt x="49208" y="101414"/>
                </a:cubicBezTo>
                <a:cubicBezTo>
                  <a:pt x="-37451" y="203014"/>
                  <a:pt x="4385" y="489885"/>
                  <a:pt x="67138" y="621367"/>
                </a:cubicBezTo>
                <a:cubicBezTo>
                  <a:pt x="129891" y="752849"/>
                  <a:pt x="277808" y="821578"/>
                  <a:pt x="425726" y="890308"/>
                </a:cubicBezTo>
              </a:path>
            </a:pathLst>
          </a:custGeom>
          <a:noFill/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86AC9-E2CF-924B-A522-41C95ED4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0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有向图邻接矩阵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119" y="1478751"/>
            <a:ext cx="7886700" cy="4351338"/>
          </a:xfrm>
        </p:spPr>
        <p:txBody>
          <a:bodyPr/>
          <a:lstStyle/>
          <a:p>
            <a:r>
              <a:rPr lang="en-US" dirty="0"/>
              <a:t>Option 1: adjacency matrix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02253" y="2230173"/>
            <a:ext cx="4900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Destination</a:t>
            </a:r>
          </a:p>
          <a:p>
            <a:r>
              <a:rPr lang="en-US" sz="3200" dirty="0">
                <a:solidFill>
                  <a:srgbClr val="7030A0"/>
                </a:solidFill>
              </a:rPr>
              <a:t>1          2           3           4</a:t>
            </a:r>
          </a:p>
        </p:txBody>
      </p:sp>
      <p:sp>
        <p:nvSpPr>
          <p:cNvPr id="22" name="TextBox 21"/>
          <p:cNvSpPr txBox="1"/>
          <p:nvPr/>
        </p:nvSpPr>
        <p:spPr>
          <a:xfrm rot="5400000">
            <a:off x="-635387" y="4600529"/>
            <a:ext cx="3065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1      2      3      4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66504" y="3222981"/>
                <a:ext cx="4986685" cy="321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6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6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04" y="3222981"/>
                <a:ext cx="4986685" cy="32119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6418353" y="2437815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987177" y="1456552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184400" y="3307391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24540" y="4404588"/>
            <a:ext cx="645459" cy="6454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175474" y="3630121"/>
            <a:ext cx="1008926" cy="868992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947270" y="2102011"/>
            <a:ext cx="1362637" cy="230257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8309907" y="2102011"/>
            <a:ext cx="197223" cy="1205380"/>
          </a:xfrm>
          <a:prstGeom prst="line">
            <a:avLst/>
          </a:prstGeom>
          <a:ln w="666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9" idx="5"/>
          </p:cNvCxnSpPr>
          <p:nvPr/>
        </p:nvCxnSpPr>
        <p:spPr>
          <a:xfrm flipH="1" flipV="1">
            <a:off x="6969287" y="2988749"/>
            <a:ext cx="1309638" cy="413167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269999" y="3858325"/>
            <a:ext cx="1008926" cy="868993"/>
          </a:xfrm>
          <a:prstGeom prst="line">
            <a:avLst/>
          </a:prstGeom>
          <a:ln w="66675">
            <a:solidFill>
              <a:schemeClr val="accent4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F98F4-6168-5446-B27F-93DB8410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17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C3EEC-140F-7341-80DD-D655D911BD1A}"/>
              </a:ext>
            </a:extLst>
          </p:cNvPr>
          <p:cNvSpPr/>
          <p:nvPr/>
        </p:nvSpPr>
        <p:spPr>
          <a:xfrm rot="1041003">
            <a:off x="6708160" y="2904646"/>
            <a:ext cx="1727463" cy="606061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DC38ED-5870-4741-B7CB-60C3206C6ACD}"/>
              </a:ext>
            </a:extLst>
          </p:cNvPr>
          <p:cNvSpPr/>
          <p:nvPr/>
        </p:nvSpPr>
        <p:spPr>
          <a:xfrm>
            <a:off x="3739970" y="319914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9E4E3C-4DE1-6649-99D8-9F0448340B94}"/>
              </a:ext>
            </a:extLst>
          </p:cNvPr>
          <p:cNvSpPr/>
          <p:nvPr/>
        </p:nvSpPr>
        <p:spPr>
          <a:xfrm>
            <a:off x="1366611" y="4828933"/>
            <a:ext cx="772627" cy="837377"/>
          </a:xfrm>
          <a:prstGeom prst="ellipse">
            <a:avLst/>
          </a:prstGeom>
          <a:noFill/>
          <a:ln w="38100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邻接表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2: adjacency lists.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97902" y="1995898"/>
            <a:ext cx="2186239" cy="3143239"/>
            <a:chOff x="6103844" y="1278918"/>
            <a:chExt cx="2411506" cy="3593495"/>
          </a:xfrm>
        </p:grpSpPr>
        <p:sp>
          <p:nvSpPr>
            <p:cNvPr id="5" name="Oval 4"/>
            <p:cNvSpPr/>
            <p:nvPr/>
          </p:nvSpPr>
          <p:spPr>
            <a:xfrm>
              <a:off x="6103844" y="2260181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72668" y="1278918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69891" y="3129757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310031" y="4226954"/>
              <a:ext cx="645459" cy="6454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6955490" y="3680691"/>
              <a:ext cx="1008926" cy="8689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632761" y="1924377"/>
              <a:ext cx="1362637" cy="23025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7995398" y="1924377"/>
              <a:ext cx="197223" cy="1205380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6654778" y="2811115"/>
              <a:ext cx="1309638" cy="41316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35493" y="5753169"/>
            <a:ext cx="1949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How would you modify this for directed graphs?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93767" y="6149933"/>
            <a:ext cx="2107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F6E6C"/>
                </a:solidFill>
              </a:rPr>
              <a:t>4’s neighbors are 2 and 3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28650" y="2854211"/>
            <a:ext cx="4524768" cy="3398495"/>
            <a:chOff x="628650" y="2854211"/>
            <a:chExt cx="4524768" cy="3398495"/>
          </a:xfrm>
        </p:grpSpPr>
        <p:sp>
          <p:nvSpPr>
            <p:cNvPr id="13" name="Rectangle 12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88036" y="2858264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6738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7082" y="2858264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5293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53074" y="2854211"/>
              <a:ext cx="35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155491" y="5470877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6" idx="4"/>
              <a:endCxn id="28" idx="0"/>
            </p:cNvCxnSpPr>
            <p:nvPr/>
          </p:nvCxnSpPr>
          <p:spPr>
            <a:xfrm flipH="1">
              <a:off x="3448073" y="5019335"/>
              <a:ext cx="19672" cy="451542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290441" y="561237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/>
          <p:cNvSpPr/>
          <p:nvPr/>
        </p:nvSpPr>
        <p:spPr>
          <a:xfrm>
            <a:off x="2711702" y="6252706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28" idx="4"/>
            <a:endCxn id="42" idx="6"/>
          </p:cNvCxnSpPr>
          <p:nvPr/>
        </p:nvCxnSpPr>
        <p:spPr>
          <a:xfrm flipH="1">
            <a:off x="3296866" y="6035462"/>
            <a:ext cx="151207" cy="499537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27" y="5628901"/>
            <a:ext cx="1427436" cy="1169879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26D951C-FD85-D241-88FE-B959BD24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两种表示的异同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顶点也可以存储其它信息</a:t>
            </a:r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Attributes (name, IP address,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Helper info for algorithms that we will perform on the graph</a:t>
            </a:r>
          </a:p>
          <a:p>
            <a:pPr lvl="1"/>
            <a:endParaRPr lang="en-US" dirty="0"/>
          </a:p>
          <a:p>
            <a:r>
              <a:rPr lang="en-US" dirty="0" err="1"/>
              <a:t>需要支持如下操作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Edge Membership</a:t>
            </a:r>
            <a:r>
              <a:rPr lang="en-US" dirty="0"/>
              <a:t>: Is edge e in E?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Neighbor Query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dirty="0"/>
              <a:t>What are the neighbors of vertex v?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5FAB2-17E7-5442-BE66-E386A561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8498" y="476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41" y="-29339"/>
            <a:ext cx="7886700" cy="1325563"/>
          </a:xfrm>
        </p:spPr>
        <p:txBody>
          <a:bodyPr/>
          <a:lstStyle/>
          <a:p>
            <a:r>
              <a:rPr lang="en-US" dirty="0" err="1"/>
              <a:t>计算时间对比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203" y="2626066"/>
            <a:ext cx="2670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Edge membership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Is e = {</a:t>
            </a:r>
            <a:r>
              <a:rPr lang="en-US" sz="2000" dirty="0" err="1">
                <a:solidFill>
                  <a:schemeClr val="accent4"/>
                </a:solidFill>
              </a:rPr>
              <a:t>v,w</a:t>
            </a:r>
            <a:r>
              <a:rPr lang="en-US" sz="2000" dirty="0">
                <a:solidFill>
                  <a:schemeClr val="accent4"/>
                </a:solidFill>
              </a:rPr>
              <a:t>} in 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203" y="4080168"/>
            <a:ext cx="2526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Neighbor query</a:t>
            </a:r>
          </a:p>
          <a:p>
            <a:r>
              <a:rPr lang="en-US" dirty="0">
                <a:solidFill>
                  <a:schemeClr val="accent4"/>
                </a:solidFill>
              </a:rPr>
              <a:t>Give me a list of v’s neighbors.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268" y="1176884"/>
            <a:ext cx="33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E6C"/>
                </a:solidFill>
              </a:rPr>
              <a:t>Say there are n vertices and m edges.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203" y="5272660"/>
            <a:ext cx="267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38788" y="1103853"/>
                <a:ext cx="1682833" cy="1055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788" y="1103853"/>
                <a:ext cx="1682833" cy="1055995"/>
              </a:xfrm>
              <a:prstGeom prst="rect">
                <a:avLst/>
              </a:prstGeom>
              <a:blipFill>
                <a:blip r:embed="rId2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6701197" y="843982"/>
            <a:ext cx="2048355" cy="1405915"/>
            <a:chOff x="628650" y="2854211"/>
            <a:chExt cx="4524768" cy="3398495"/>
          </a:xfrm>
        </p:grpSpPr>
        <p:sp>
          <p:nvSpPr>
            <p:cNvPr id="11" name="Rectangle 10"/>
            <p:cNvSpPr/>
            <p:nvPr/>
          </p:nvSpPr>
          <p:spPr>
            <a:xfrm>
              <a:off x="628650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8343" y="2854211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88036" y="2858265"/>
              <a:ext cx="1128432" cy="11284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24986" y="2858986"/>
              <a:ext cx="1128432" cy="11284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6738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57082" y="2858264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95293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3</a:t>
              </a:r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3075" y="2854211"/>
              <a:ext cx="358589" cy="45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92866" y="3418427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900284" y="44764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305190" y="3400396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012048" y="447935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175163" y="445475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470181" y="3385870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175163" y="5622895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3452252" y="5019335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4290441" y="444423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85459" y="3375353"/>
              <a:ext cx="0" cy="105836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290442" y="5612379"/>
              <a:ext cx="585164" cy="5645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4567530" y="5008818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2000516" y="5688121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2277605" y="5084561"/>
              <a:ext cx="15493" cy="6379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>
            <a:off x="6311153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7041" y="3767837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76268" y="5067720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63806" y="884158"/>
            <a:ext cx="0" cy="576735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6267" y="2467955"/>
            <a:ext cx="844251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23048" y="27292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80982" y="4063836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13912" y="2658360"/>
            <a:ext cx="2141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O(</a:t>
            </a:r>
            <a:r>
              <a:rPr lang="en-US" sz="2800" dirty="0" err="1"/>
              <a:t>deg</a:t>
            </a:r>
            <a:r>
              <a:rPr lang="en-US" sz="2800" dirty="0"/>
              <a:t>(v)) </a:t>
            </a:r>
            <a:r>
              <a:rPr lang="en-US" sz="2000" dirty="0"/>
              <a:t>or</a:t>
            </a:r>
            <a:r>
              <a:rPr lang="en-US" sz="2800" dirty="0"/>
              <a:t> O(</a:t>
            </a:r>
            <a:r>
              <a:rPr lang="en-US" sz="2800" dirty="0" err="1"/>
              <a:t>deg</a:t>
            </a:r>
            <a:r>
              <a:rPr lang="en-US" sz="2800" dirty="0"/>
              <a:t>(w))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43124" y="4050421"/>
            <a:ext cx="2211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</a:t>
            </a:r>
            <a:r>
              <a:rPr lang="en-US" sz="4000" dirty="0" err="1"/>
              <a:t>deg</a:t>
            </a:r>
            <a:r>
              <a:rPr lang="en-US" sz="4000" dirty="0"/>
              <a:t>(v))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64922" y="5259959"/>
            <a:ext cx="132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</a:t>
            </a:r>
            <a:r>
              <a:rPr lang="en-US" sz="4000" baseline="30000" dirty="0"/>
              <a:t>2</a:t>
            </a:r>
            <a:r>
              <a:rPr lang="en-US" sz="4000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72377" y="5272660"/>
            <a:ext cx="218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 + 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183607" y="109911"/>
                <a:ext cx="30796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Generally better for </a:t>
                </a:r>
                <a:r>
                  <a:rPr lang="en-US" b="1" dirty="0">
                    <a:solidFill>
                      <a:srgbClr val="7030A0"/>
                    </a:solidFill>
                  </a:rPr>
                  <a:t>sparse</a:t>
                </a:r>
                <a:r>
                  <a:rPr lang="en-US" dirty="0">
                    <a:solidFill>
                      <a:srgbClr val="7030A0"/>
                    </a:solidFill>
                  </a:rPr>
                  <a:t> graphs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07" y="109911"/>
                <a:ext cx="3079677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756973" y="5967845"/>
            <a:ext cx="219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We’ll assume this representation for the rest of the class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7571CC-2DC5-844E-B04C-11DB131A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20</a:t>
            </a:fld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6D65E28-3CCF-7546-AE0D-299164684A0A}"/>
              </a:ext>
            </a:extLst>
          </p:cNvPr>
          <p:cNvSpPr/>
          <p:nvPr/>
        </p:nvSpPr>
        <p:spPr>
          <a:xfrm>
            <a:off x="7825821" y="2413740"/>
            <a:ext cx="310720" cy="229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8661D8-19A9-A24C-B24B-F0474728FED1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7976097" y="2222914"/>
            <a:ext cx="10354" cy="210351"/>
          </a:xfrm>
          <a:prstGeom prst="straightConnector1">
            <a:avLst/>
          </a:prstGeom>
          <a:ln w="28575">
            <a:solidFill>
              <a:schemeClr val="tx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0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B462B-0713-3C42-BB49-78398FB5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8054"/>
          </a:xfrm>
        </p:spPr>
        <p:txBody>
          <a:bodyPr/>
          <a:lstStyle/>
          <a:p>
            <a:r>
              <a:rPr lang="en-US" dirty="0" err="1"/>
              <a:t>路径和环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D240F-3BEC-7247-9872-87C582AC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1144"/>
            <a:ext cx="8125057" cy="5420331"/>
          </a:xfrm>
        </p:spPr>
        <p:txBody>
          <a:bodyPr>
            <a:normAutofit/>
          </a:bodyPr>
          <a:lstStyle/>
          <a:p>
            <a:r>
              <a:rPr lang="en-US" altLang="zh-CN" dirty="0"/>
              <a:t>A </a:t>
            </a:r>
            <a:r>
              <a:rPr lang="en-US" altLang="zh-CN" dirty="0">
                <a:solidFill>
                  <a:srgbClr val="00B050"/>
                </a:solidFill>
              </a:rPr>
              <a:t>path</a:t>
            </a:r>
            <a:r>
              <a:rPr lang="en-US" altLang="zh-CN" dirty="0"/>
              <a:t> in a graph or digraph is a sequence of vertices ⟨v</a:t>
            </a:r>
            <a:r>
              <a:rPr lang="en-US" altLang="zh-CN" baseline="-25000" dirty="0"/>
              <a:t>0</a:t>
            </a:r>
            <a:r>
              <a:rPr lang="en-US" altLang="zh-CN" dirty="0"/>
              <a:t>,...,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⟩ such that (v</a:t>
            </a:r>
            <a:r>
              <a:rPr lang="en-US" altLang="zh-CN" baseline="-25000" dirty="0"/>
              <a:t>i−1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) is an edge for </a:t>
            </a:r>
            <a:r>
              <a:rPr lang="en-US" altLang="zh-CN" dirty="0" err="1"/>
              <a:t>i</a:t>
            </a:r>
            <a:r>
              <a:rPr lang="en-US" altLang="zh-CN" dirty="0"/>
              <a:t> = 1,...,k.</a:t>
            </a:r>
          </a:p>
          <a:p>
            <a:r>
              <a:rPr lang="en-US" altLang="zh-CN" dirty="0"/>
              <a:t>A path is </a:t>
            </a:r>
            <a:r>
              <a:rPr lang="en-US" altLang="zh-CN" dirty="0">
                <a:solidFill>
                  <a:srgbClr val="00B050"/>
                </a:solidFill>
              </a:rPr>
              <a:t>simple</a:t>
            </a:r>
            <a:r>
              <a:rPr lang="en-US" altLang="zh-CN" dirty="0"/>
              <a:t> if all vertices and all the edges are distinct.</a:t>
            </a:r>
          </a:p>
          <a:p>
            <a:r>
              <a:rPr lang="en-US" altLang="zh-CN" dirty="0"/>
              <a:t>A</a:t>
            </a:r>
            <a:r>
              <a:rPr lang="en-US" altLang="zh-CN" dirty="0">
                <a:solidFill>
                  <a:srgbClr val="00B050"/>
                </a:solidFill>
              </a:rPr>
              <a:t> cycle </a:t>
            </a:r>
            <a:r>
              <a:rPr lang="en-US" altLang="zh-CN" dirty="0"/>
              <a:t>is a path containing at least one edge and for which v</a:t>
            </a:r>
            <a:r>
              <a:rPr lang="en-US" altLang="zh-CN" baseline="-25000" dirty="0"/>
              <a:t>0</a:t>
            </a:r>
            <a:r>
              <a:rPr lang="en-US" altLang="zh-CN" dirty="0"/>
              <a:t> =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A cycle is </a:t>
            </a:r>
            <a:r>
              <a:rPr lang="en-US" altLang="zh-CN" dirty="0">
                <a:solidFill>
                  <a:srgbClr val="00B050"/>
                </a:solidFill>
              </a:rPr>
              <a:t>simple</a:t>
            </a:r>
            <a:r>
              <a:rPr lang="en-US" altLang="zh-CN" dirty="0"/>
              <a:t> if its vertices (except v</a:t>
            </a:r>
            <a:r>
              <a:rPr lang="en-US" altLang="zh-CN" baseline="-25000" dirty="0"/>
              <a:t>0</a:t>
            </a:r>
            <a:r>
              <a:rPr lang="en-US" altLang="zh-CN" dirty="0"/>
              <a:t> and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) are distinct, and all its edges are distinct.</a:t>
            </a:r>
          </a:p>
          <a:p>
            <a:r>
              <a:rPr lang="en-US" altLang="zh-CN" dirty="0"/>
              <a:t>A graph or digraph is said to be </a:t>
            </a:r>
            <a:r>
              <a:rPr lang="en-US" altLang="zh-CN" dirty="0">
                <a:solidFill>
                  <a:srgbClr val="00B050"/>
                </a:solidFill>
              </a:rPr>
              <a:t>acyclic</a:t>
            </a:r>
            <a:r>
              <a:rPr lang="en-US" altLang="zh-CN" dirty="0"/>
              <a:t> if it contains no simple cycles. </a:t>
            </a:r>
          </a:p>
          <a:p>
            <a:r>
              <a:rPr lang="en-US" altLang="zh-CN" dirty="0"/>
              <a:t>An acyclic connected graph is called </a:t>
            </a:r>
            <a:r>
              <a:rPr lang="en-US" altLang="zh-CN" dirty="0">
                <a:solidFill>
                  <a:srgbClr val="00B050"/>
                </a:solidFill>
              </a:rPr>
              <a:t>a free tree </a:t>
            </a:r>
            <a:r>
              <a:rPr lang="en-US" altLang="zh-CN" dirty="0"/>
              <a:t>or simply tree for short. 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1EA36-7EAB-CB49-9ABB-D79B3C2D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8C9F0-4712-7045-82B3-9BF0ED62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Illustration of common graph terms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54B4F-9B82-1C4F-8DB2-E27A421B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B1853-E7AF-9942-B081-4592D911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8" y="2059709"/>
            <a:ext cx="3206749" cy="2332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F3B7E0-2B44-7243-B9D4-FE964D63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77" y="2242433"/>
            <a:ext cx="2338211" cy="2004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7A2E96-F87B-0B46-8889-48914879E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73" y="2097159"/>
            <a:ext cx="1873250" cy="22947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DD70AD-F3DD-A24F-B6F0-E98A2739B410}"/>
              </a:ext>
            </a:extLst>
          </p:cNvPr>
          <p:cNvSpPr txBox="1"/>
          <p:nvPr/>
        </p:nvSpPr>
        <p:spPr>
          <a:xfrm>
            <a:off x="764468" y="4640944"/>
            <a:ext cx="2218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acyclic connected undirected graph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76799E-C2A7-A84A-84F2-3BFDC457FB5F}"/>
              </a:ext>
            </a:extLst>
          </p:cNvPr>
          <p:cNvSpPr txBox="1"/>
          <p:nvPr/>
        </p:nvSpPr>
        <p:spPr>
          <a:xfrm>
            <a:off x="3680177" y="4556277"/>
            <a:ext cx="2218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Directed acyclic graph</a:t>
            </a:r>
          </a:p>
        </p:txBody>
      </p:sp>
    </p:spTree>
    <p:extLst>
      <p:ext uri="{BB962C8B-B14F-4D97-AF65-F5344CB8AC3E}">
        <p14:creationId xmlns:p14="http://schemas.microsoft.com/office/powerpoint/2010/main" val="11726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23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8498" y="18899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7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4AC1C8-4BC4-B843-8773-5676E7A9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in DFS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B4F4AB-8D8E-9C4C-91BA-FEF056DD2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Marks for each vertex: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undiscovered, discovered, finished</a:t>
            </a:r>
          </a:p>
          <a:p>
            <a:r>
              <a:rPr lang="en-US" altLang="zh-CN" dirty="0"/>
              <a:t>Auxiliary arrays: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Discovery time: d[u]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the time when vertex u was discovered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Finish time: f[u]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the time when vertex u is finished processing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Predecessor pointer: p[u]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vertex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u.</a:t>
            </a:r>
            <a:r>
              <a:rPr lang="zh-CN" altLang="en-US" dirty="0"/>
              <a:t> </a:t>
            </a:r>
            <a:r>
              <a:rPr lang="en-US" altLang="zh-CN" dirty="0"/>
              <a:t>Each edge of the form (p[u], u) is a tree edge in the DFS recursion tree.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5E5E7C-E009-C848-ACB0-0E90B079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497B0-509F-4F40-8DBF-36EE4163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AEBD51-EC4A-DC41-8BBD-711F45E11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6"/>
          <a:stretch/>
        </p:blipFill>
        <p:spPr>
          <a:xfrm>
            <a:off x="682392" y="-178685"/>
            <a:ext cx="5775558" cy="3364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B01347-1B97-194C-91B6-7B3664707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4" y="2889833"/>
            <a:ext cx="5634776" cy="40350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72B9AF-5AE1-C844-A187-28BC9678FEE0}"/>
              </a:ext>
            </a:extLst>
          </p:cNvPr>
          <p:cNvSpPr txBox="1"/>
          <p:nvPr/>
        </p:nvSpPr>
        <p:spPr>
          <a:xfrm>
            <a:off x="6019368" y="935011"/>
            <a:ext cx="13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initialization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6568A5-D99D-3140-BCF7-DA562E4E30E2}"/>
              </a:ext>
            </a:extLst>
          </p:cNvPr>
          <p:cNvSpPr txBox="1"/>
          <p:nvPr/>
        </p:nvSpPr>
        <p:spPr>
          <a:xfrm>
            <a:off x="6396119" y="2147327"/>
            <a:ext cx="14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Search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from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u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2AA8D4-E979-6945-A4D2-142ED33F16CE}"/>
              </a:ext>
            </a:extLst>
          </p:cNvPr>
          <p:cNvSpPr txBox="1"/>
          <p:nvPr/>
        </p:nvSpPr>
        <p:spPr>
          <a:xfrm>
            <a:off x="4964336" y="3358568"/>
            <a:ext cx="227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u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has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been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discovered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2059BE-2071-824F-A514-D9645DC63467}"/>
              </a:ext>
            </a:extLst>
          </p:cNvPr>
          <p:cNvSpPr txBox="1"/>
          <p:nvPr/>
        </p:nvSpPr>
        <p:spPr>
          <a:xfrm>
            <a:off x="4964336" y="3608783"/>
            <a:ext cx="21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discovered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time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u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1FF0D8-1274-5C41-A3AA-CB54B325930C}"/>
              </a:ext>
            </a:extLst>
          </p:cNvPr>
          <p:cNvSpPr txBox="1"/>
          <p:nvPr/>
        </p:nvSpPr>
        <p:spPr>
          <a:xfrm>
            <a:off x="6401347" y="4249264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discovered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neighbor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u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E1F8FB-7723-D743-A613-9D7146BDAFD5}"/>
              </a:ext>
            </a:extLst>
          </p:cNvPr>
          <p:cNvSpPr txBox="1"/>
          <p:nvPr/>
        </p:nvSpPr>
        <p:spPr>
          <a:xfrm>
            <a:off x="6396119" y="4577272"/>
            <a:ext cx="157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parent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9927A4-622A-DF4D-AB46-0986C52BA1FB}"/>
              </a:ext>
            </a:extLst>
          </p:cNvPr>
          <p:cNvSpPr txBox="1"/>
          <p:nvPr/>
        </p:nvSpPr>
        <p:spPr>
          <a:xfrm>
            <a:off x="6310775" y="4897512"/>
            <a:ext cx="14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Search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from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v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AD9280-BCDE-2142-8F43-5903F989A252}"/>
              </a:ext>
            </a:extLst>
          </p:cNvPr>
          <p:cNvSpPr txBox="1"/>
          <p:nvPr/>
        </p:nvSpPr>
        <p:spPr>
          <a:xfrm>
            <a:off x="4433653" y="567438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u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finished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0E3EDD-CB8B-FF46-8C0C-800065E2414F}"/>
              </a:ext>
            </a:extLst>
          </p:cNvPr>
          <p:cNvSpPr txBox="1"/>
          <p:nvPr/>
        </p:nvSpPr>
        <p:spPr>
          <a:xfrm>
            <a:off x="4433652" y="5986032"/>
            <a:ext cx="17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u’s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finishing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time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59F60-D787-D749-88C1-E471BD15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8845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4FA03C-FDE5-AA41-ACAF-7348BB57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4693"/>
            <a:ext cx="7886700" cy="4872270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00B050"/>
                </a:solidFill>
              </a:rPr>
              <a:t>main DFS procedure runs in O(</a:t>
            </a:r>
            <a:r>
              <a:rPr lang="en-US" altLang="zh-CN" dirty="0" err="1">
                <a:solidFill>
                  <a:srgbClr val="00B050"/>
                </a:solidFill>
              </a:rPr>
              <a:t>n+m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Each vertex </a:t>
            </a:r>
            <a:r>
              <a:rPr lang="en-US" altLang="zh-CN" dirty="0">
                <a:solidFill>
                  <a:srgbClr val="00B050"/>
                </a:solidFill>
              </a:rPr>
              <a:t>u can be processed in O(1 + deg(u)) </a:t>
            </a:r>
            <a:r>
              <a:rPr lang="en-US" altLang="zh-CN" dirty="0"/>
              <a:t>time (the “+1” is needed in case the degree is 0).</a:t>
            </a:r>
          </a:p>
          <a:p>
            <a:r>
              <a:rPr lang="en-US" altLang="zh-CN" dirty="0"/>
              <a:t>Thus the total time used in the procedure is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26D79-B5ED-F44E-8E07-35A8CFE8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65434-ACA2-F540-9A23-FFB32319B12A}"/>
                  </a:ext>
                </a:extLst>
              </p:cNvPr>
              <p:cNvSpPr txBox="1"/>
              <p:nvPr/>
            </p:nvSpPr>
            <p:spPr>
              <a:xfrm>
                <a:off x="1069755" y="3429000"/>
                <a:ext cx="685800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T(n) 	= n+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deg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endParaRPr lang="en-US" altLang="zh-CN" sz="2400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	=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n+ 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deg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Helvetica" pitchFamily="2" charset="0"/>
                          </a:rPr>
                          <m:t>))</m:t>
                        </m:r>
                      </m:e>
                    </m:nary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endParaRPr lang="en-US" altLang="zh-CN" sz="2400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	=2n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+m</a:t>
                </a: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=</a:t>
                </a:r>
                <a:r>
                  <a:rPr lang="en-US" altLang="zh-CN" sz="2400" i="1" dirty="0">
                    <a:solidFill>
                      <a:srgbClr val="00B050"/>
                    </a:solidFill>
                    <a:effectLst/>
                    <a:latin typeface="Helvetica" pitchFamily="2" charset="0"/>
                  </a:rPr>
                  <a:t>O</a:t>
                </a:r>
                <a:r>
                  <a:rPr lang="en-US" altLang="zh-CN" sz="2400" dirty="0">
                    <a:solidFill>
                      <a:srgbClr val="00B050"/>
                    </a:solidFill>
                    <a:effectLst/>
                    <a:latin typeface="Helvetica" pitchFamily="2" charset="0"/>
                  </a:rPr>
                  <a:t>(</a:t>
                </a:r>
                <a:r>
                  <a:rPr lang="en-US" altLang="zh-CN" sz="2400" dirty="0" err="1">
                    <a:solidFill>
                      <a:srgbClr val="00B050"/>
                    </a:solidFill>
                    <a:effectLst/>
                    <a:latin typeface="Helvetica" pitchFamily="2" charset="0"/>
                  </a:rPr>
                  <a:t>n+m</a:t>
                </a:r>
                <a:r>
                  <a:rPr lang="en-US" altLang="zh-CN" sz="2400" dirty="0">
                    <a:solidFill>
                      <a:srgbClr val="00B050"/>
                    </a:solidFill>
                    <a:effectLst/>
                    <a:latin typeface="Helvetica" pitchFamily="2" charset="0"/>
                  </a:rPr>
                  <a:t>)</a:t>
                </a:r>
                <a:r>
                  <a:rPr lang="zh-CN" altLang="en-US" sz="2400" dirty="0">
                    <a:solidFill>
                      <a:srgbClr val="00B050"/>
                    </a:solidFill>
                    <a:effectLst/>
                    <a:latin typeface="Helvetica" pitchFamily="2" charset="0"/>
                  </a:rPr>
                  <a:t> </a:t>
                </a:r>
                <a:endParaRPr lang="en-US" altLang="zh-CN" sz="2400" dirty="0">
                  <a:solidFill>
                    <a:srgbClr val="00B05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65434-ACA2-F540-9A23-FFB32319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55" y="3429000"/>
                <a:ext cx="6858002" cy="1200329"/>
              </a:xfrm>
              <a:prstGeom prst="rect">
                <a:avLst/>
              </a:prstGeom>
              <a:blipFill>
                <a:blip r:embed="rId2"/>
                <a:stretch>
                  <a:fillRect l="-1481" t="-50526" b="-4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FC852E-E915-1C43-A3DA-497516A1EE78}"/>
              </a:ext>
            </a:extLst>
          </p:cNvPr>
          <p:cNvSpPr txBox="1"/>
          <p:nvPr/>
        </p:nvSpPr>
        <p:spPr>
          <a:xfrm>
            <a:off x="1069755" y="5749369"/>
            <a:ext cx="7722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如果用邻接矩阵的数据结构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的时间复杂度是多少？</a:t>
            </a:r>
            <a:endParaRPr 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3B622A-D799-3842-AC11-1FAF90BD604C}"/>
              </a:ext>
            </a:extLst>
          </p:cNvPr>
          <p:cNvSpPr txBox="1"/>
          <p:nvPr/>
        </p:nvSpPr>
        <p:spPr>
          <a:xfrm>
            <a:off x="1069755" y="4699636"/>
            <a:ext cx="4321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DFS</a:t>
            </a:r>
            <a:r>
              <a:rPr lang="zh-CN" altLang="en-US" sz="2800" dirty="0"/>
              <a:t>的空间复杂度是多少？</a:t>
            </a:r>
            <a:endParaRPr 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A17B51-7B68-C04F-B876-04E22838510D}"/>
              </a:ext>
            </a:extLst>
          </p:cNvPr>
          <p:cNvSpPr txBox="1"/>
          <p:nvPr/>
        </p:nvSpPr>
        <p:spPr>
          <a:xfrm>
            <a:off x="5448850" y="4740343"/>
            <a:ext cx="3204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Helvetica" pitchFamily="2" charset="0"/>
              </a:rPr>
              <a:t>用堆栈存储待递归访问节点：</a:t>
            </a:r>
            <a:r>
              <a:rPr lang="en-US" altLang="zh-CN" sz="2400" i="1" dirty="0">
                <a:solidFill>
                  <a:srgbClr val="00B050"/>
                </a:solidFill>
                <a:effectLst/>
                <a:latin typeface="Helvetica" pitchFamily="2" charset="0"/>
              </a:rPr>
              <a:t>O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(n)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endParaRPr 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745CC3-2625-9E4A-B0E7-2C4481FF6C4E}"/>
              </a:ext>
            </a:extLst>
          </p:cNvPr>
          <p:cNvSpPr txBox="1"/>
          <p:nvPr/>
        </p:nvSpPr>
        <p:spPr>
          <a:xfrm>
            <a:off x="2624607" y="6164110"/>
            <a:ext cx="5546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B050"/>
                </a:solidFill>
                <a:effectLst/>
                <a:latin typeface="Helvetica" pitchFamily="2" charset="0"/>
              </a:rPr>
              <a:t>O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(n</a:t>
            </a:r>
            <a:r>
              <a:rPr lang="en-US" altLang="zh-CN" sz="2400" baseline="30000" dirty="0">
                <a:solidFill>
                  <a:srgbClr val="00B050"/>
                </a:solidFill>
                <a:effectLst/>
                <a:latin typeface="Helvetica" pitchFamily="2" charset="0"/>
              </a:rPr>
              <a:t>2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)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，每个节点上花费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O(n)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访问邻居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63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5E267-E87B-914A-B94F-45CE8F75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337550" cy="790574"/>
          </a:xfrm>
        </p:spPr>
        <p:txBody>
          <a:bodyPr>
            <a:normAutofit/>
          </a:bodyPr>
          <a:lstStyle/>
          <a:p>
            <a:r>
              <a:rPr lang="en-US" altLang="zh-CN" dirty="0"/>
              <a:t>Parenthesis Lemma and Edge Types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66242-7728-414A-BACE-69A9F220F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2612"/>
            <a:ext cx="78867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Lemma: (Parenthesis Lemma) </a:t>
            </a:r>
            <a:r>
              <a:rPr lang="en-US" altLang="zh-CN" dirty="0"/>
              <a:t>Given a graph G = (V, E) (directed or undirected), and any</a:t>
            </a:r>
            <a:r>
              <a:rPr lang="zh-CN" altLang="en-US" dirty="0"/>
              <a:t> </a:t>
            </a:r>
            <a:r>
              <a:rPr lang="en-US" altLang="zh-CN" dirty="0"/>
              <a:t>DFS tree for G and any two vertices u, v ∈ V :</a:t>
            </a:r>
          </a:p>
          <a:p>
            <a:pPr lvl="1"/>
            <a:r>
              <a:rPr lang="en-US" altLang="zh-CN" dirty="0"/>
              <a:t>u is a </a:t>
            </a:r>
            <a:r>
              <a:rPr lang="en-US" altLang="zh-CN" dirty="0">
                <a:solidFill>
                  <a:srgbClr val="0070C0"/>
                </a:solidFill>
              </a:rPr>
              <a:t>descendant</a:t>
            </a:r>
            <a:r>
              <a:rPr lang="en-US" altLang="zh-CN" dirty="0"/>
              <a:t> of v </a:t>
            </a:r>
            <a:r>
              <a:rPr lang="en-US" altLang="zh-CN" dirty="0" err="1"/>
              <a:t>iff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[d[u],f[u]] ⊆ [d[v],f[v]].</a:t>
            </a:r>
          </a:p>
          <a:p>
            <a:pPr lvl="1"/>
            <a:r>
              <a:rPr lang="en-US" altLang="zh-CN" dirty="0"/>
              <a:t>u is an </a:t>
            </a:r>
            <a:r>
              <a:rPr lang="en-US" altLang="zh-CN" dirty="0">
                <a:solidFill>
                  <a:srgbClr val="0070C0"/>
                </a:solidFill>
              </a:rPr>
              <a:t>ancestor</a:t>
            </a:r>
            <a:r>
              <a:rPr lang="en-US" altLang="zh-CN" dirty="0"/>
              <a:t> of v </a:t>
            </a:r>
            <a:r>
              <a:rPr lang="en-US" altLang="zh-CN" dirty="0" err="1"/>
              <a:t>iff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[d[u],f[u]] ⊇ [d[v],f[v]].</a:t>
            </a:r>
          </a:p>
          <a:p>
            <a:pPr lvl="1"/>
            <a:r>
              <a:rPr lang="en-US" altLang="zh-CN" dirty="0"/>
              <a:t>u and v are </a:t>
            </a:r>
            <a:r>
              <a:rPr lang="en-US" altLang="zh-CN" dirty="0">
                <a:solidFill>
                  <a:srgbClr val="0070C0"/>
                </a:solidFill>
              </a:rPr>
              <a:t>unrelated</a:t>
            </a:r>
            <a:r>
              <a:rPr lang="en-US" altLang="zh-CN" dirty="0"/>
              <a:t> (in terms of ancestor/descendant) </a:t>
            </a:r>
            <a:r>
              <a:rPr lang="en-US" altLang="zh-CN" dirty="0" err="1"/>
              <a:t>iff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[d[u], f [u]] and [d[v], f [v]]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are disjoint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362B9-CB4E-B749-89A4-1D6A8DF2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C3E794-FCE2-064B-B9B3-1CF977B2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32" y="4062867"/>
            <a:ext cx="4785267" cy="27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59309-6615-A34D-A3B2-A57C343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55" y="275869"/>
            <a:ext cx="7886700" cy="683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Parenthesis Lemma: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38917-60C4-0C43-AB4B-A68A4487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868F5-C6BB-4A43-8629-8172AA08D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3"/>
          <a:stretch/>
        </p:blipFill>
        <p:spPr>
          <a:xfrm>
            <a:off x="5485806" y="3393641"/>
            <a:ext cx="2418777" cy="307106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A9AA632-B0BC-B948-9C74-392DA28F931F}"/>
              </a:ext>
            </a:extLst>
          </p:cNvPr>
          <p:cNvSpPr/>
          <p:nvPr/>
        </p:nvSpPr>
        <p:spPr>
          <a:xfrm>
            <a:off x="2294054" y="1298885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en-US" sz="2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0F8A82F-2AE0-4849-8A9B-CFC2CC542E2A}"/>
              </a:ext>
            </a:extLst>
          </p:cNvPr>
          <p:cNvSpPr/>
          <p:nvPr/>
        </p:nvSpPr>
        <p:spPr>
          <a:xfrm>
            <a:off x="1549221" y="2036625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en-US" sz="2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702026-327D-E440-8559-16EB9B1D49F4}"/>
              </a:ext>
            </a:extLst>
          </p:cNvPr>
          <p:cNvSpPr/>
          <p:nvPr/>
        </p:nvSpPr>
        <p:spPr>
          <a:xfrm>
            <a:off x="1549221" y="2884302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</a:t>
            </a:r>
            <a:endParaRPr 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3767D8-5A07-4542-BF5F-B3C1A260966B}"/>
              </a:ext>
            </a:extLst>
          </p:cNvPr>
          <p:cNvSpPr/>
          <p:nvPr/>
        </p:nvSpPr>
        <p:spPr>
          <a:xfrm>
            <a:off x="2898079" y="2062200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</a:t>
            </a:r>
            <a:endParaRPr lang="en-US" sz="24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2063EA9-B66D-3441-8966-8D9123057EDE}"/>
              </a:ext>
            </a:extLst>
          </p:cNvPr>
          <p:cNvSpPr/>
          <p:nvPr/>
        </p:nvSpPr>
        <p:spPr>
          <a:xfrm>
            <a:off x="2898078" y="2909877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</a:t>
            </a:r>
            <a:endParaRPr lang="en-US" sz="24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0D5C24F-9FEC-6641-8D40-09E4F0EDE283}"/>
              </a:ext>
            </a:extLst>
          </p:cNvPr>
          <p:cNvSpPr/>
          <p:nvPr/>
        </p:nvSpPr>
        <p:spPr>
          <a:xfrm>
            <a:off x="3970454" y="1312916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endParaRPr lang="en-US" sz="24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06DCB23-C387-EE48-BF0B-49F0D5C2E372}"/>
              </a:ext>
            </a:extLst>
          </p:cNvPr>
          <p:cNvSpPr/>
          <p:nvPr/>
        </p:nvSpPr>
        <p:spPr>
          <a:xfrm>
            <a:off x="3970454" y="2057168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</a:t>
            </a:r>
            <a:endParaRPr lang="en-US" sz="2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6760DCA-7972-CB47-AFA2-E01C4DA9D34C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1948984" y="1689130"/>
            <a:ext cx="413658" cy="414450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E9B7BC5-ECBD-8544-A6E0-E4F35DAA2741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693817" y="1689130"/>
            <a:ext cx="438438" cy="373070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2F355C3-D8EC-BA49-ACE9-98FBA9BA753C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1783397" y="2493825"/>
            <a:ext cx="0" cy="390477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AF7BC35-B5AB-BB4E-829D-B0E1325435DE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3132254" y="2519400"/>
            <a:ext cx="1" cy="390477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C36EDB3-F513-A84E-9160-65B37309CC0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4204630" y="1770116"/>
            <a:ext cx="0" cy="287052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584A577-AFAF-B74A-83C7-41ADA1714B58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 flipV="1">
            <a:off x="2762405" y="1527485"/>
            <a:ext cx="1208049" cy="14031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8019F3-099B-1841-BA61-9D736538486E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>
            <a:off x="3366430" y="2285768"/>
            <a:ext cx="604024" cy="5032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0E6C619-DB11-7B44-9FB6-1915FAAF37E9}"/>
              </a:ext>
            </a:extLst>
          </p:cNvPr>
          <p:cNvCxnSpPr>
            <a:cxnSpLocks/>
            <a:stCxn id="10" idx="1"/>
            <a:endCxn id="6" idx="4"/>
          </p:cNvCxnSpPr>
          <p:nvPr/>
        </p:nvCxnSpPr>
        <p:spPr>
          <a:xfrm flipH="1" flipV="1">
            <a:off x="2528230" y="1756085"/>
            <a:ext cx="438436" cy="1220747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2A3E640-5A21-0440-9247-29D43148DB91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 flipV="1">
            <a:off x="2017572" y="3112902"/>
            <a:ext cx="880506" cy="25575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6C27CEC-F5EE-E047-A4CF-BEB57DFEA1C2}"/>
              </a:ext>
            </a:extLst>
          </p:cNvPr>
          <p:cNvCxnSpPr>
            <a:cxnSpLocks/>
            <a:stCxn id="6" idx="4"/>
            <a:endCxn id="8" idx="7"/>
          </p:cNvCxnSpPr>
          <p:nvPr/>
        </p:nvCxnSpPr>
        <p:spPr>
          <a:xfrm flipH="1">
            <a:off x="1948984" y="1756085"/>
            <a:ext cx="579246" cy="1195172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14648ECC-4CA0-AE48-993C-E6613EA6053E}"/>
              </a:ext>
            </a:extLst>
          </p:cNvPr>
          <p:cNvSpPr/>
          <p:nvPr/>
        </p:nvSpPr>
        <p:spPr>
          <a:xfrm>
            <a:off x="2059878" y="3840703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endParaRPr lang="en-US" sz="24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3DFE565-5CC3-AA4A-9EF2-7660CC95F469}"/>
              </a:ext>
            </a:extLst>
          </p:cNvPr>
          <p:cNvSpPr/>
          <p:nvPr/>
        </p:nvSpPr>
        <p:spPr>
          <a:xfrm>
            <a:off x="1315045" y="4578443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</a:t>
            </a:r>
            <a:endParaRPr lang="en-US" sz="2400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531E8E3-DC6B-C644-BC2A-BAE7CB514384}"/>
              </a:ext>
            </a:extLst>
          </p:cNvPr>
          <p:cNvSpPr/>
          <p:nvPr/>
        </p:nvSpPr>
        <p:spPr>
          <a:xfrm>
            <a:off x="1315045" y="5426120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</a:t>
            </a:r>
            <a:endParaRPr lang="en-US" sz="2400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D0A9586-6D9C-0F42-8E02-FAD5D19F89A2}"/>
              </a:ext>
            </a:extLst>
          </p:cNvPr>
          <p:cNvSpPr/>
          <p:nvPr/>
        </p:nvSpPr>
        <p:spPr>
          <a:xfrm>
            <a:off x="2663903" y="4604018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</a:t>
            </a:r>
            <a:endParaRPr lang="en-US" sz="2400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9535D61-EAFD-B14D-92F4-CAC96418F25B}"/>
              </a:ext>
            </a:extLst>
          </p:cNvPr>
          <p:cNvSpPr/>
          <p:nvPr/>
        </p:nvSpPr>
        <p:spPr>
          <a:xfrm>
            <a:off x="2663902" y="5451695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g</a:t>
            </a:r>
            <a:endParaRPr lang="en-US" sz="24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28007ACD-5181-9C48-B983-FC8AED67651E}"/>
              </a:ext>
            </a:extLst>
          </p:cNvPr>
          <p:cNvSpPr/>
          <p:nvPr/>
        </p:nvSpPr>
        <p:spPr>
          <a:xfrm>
            <a:off x="3736278" y="3854734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endParaRPr lang="en-US" sz="24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7133A99-1CD5-9D4D-BD43-5350EE9383D0}"/>
              </a:ext>
            </a:extLst>
          </p:cNvPr>
          <p:cNvSpPr/>
          <p:nvPr/>
        </p:nvSpPr>
        <p:spPr>
          <a:xfrm>
            <a:off x="3736278" y="4598986"/>
            <a:ext cx="468351" cy="457200"/>
          </a:xfrm>
          <a:prstGeom prst="ellipse">
            <a:avLst/>
          </a:prstGeom>
          <a:ln>
            <a:headEnd type="none" w="lg" len="med"/>
            <a:tailEnd type="triangle" w="lg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e</a:t>
            </a:r>
            <a:endParaRPr lang="en-US" sz="2400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4A9A4A5E-838A-EB45-9F1D-4259AFF2A8EE}"/>
              </a:ext>
            </a:extLst>
          </p:cNvPr>
          <p:cNvCxnSpPr>
            <a:stCxn id="64" idx="3"/>
            <a:endCxn id="65" idx="7"/>
          </p:cNvCxnSpPr>
          <p:nvPr/>
        </p:nvCxnSpPr>
        <p:spPr>
          <a:xfrm flipH="1">
            <a:off x="1714808" y="4230948"/>
            <a:ext cx="413658" cy="414450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5D19609-7623-BC49-BA5C-BDF417DBD1C8}"/>
              </a:ext>
            </a:extLst>
          </p:cNvPr>
          <p:cNvCxnSpPr>
            <a:cxnSpLocks/>
            <a:stCxn id="64" idx="5"/>
            <a:endCxn id="67" idx="0"/>
          </p:cNvCxnSpPr>
          <p:nvPr/>
        </p:nvCxnSpPr>
        <p:spPr>
          <a:xfrm>
            <a:off x="2459641" y="4230948"/>
            <a:ext cx="438438" cy="373070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75621D43-84BA-D64E-8A35-6A92C5E2BC0E}"/>
              </a:ext>
            </a:extLst>
          </p:cNvPr>
          <p:cNvCxnSpPr>
            <a:cxnSpLocks/>
            <a:stCxn id="65" idx="4"/>
            <a:endCxn id="66" idx="0"/>
          </p:cNvCxnSpPr>
          <p:nvPr/>
        </p:nvCxnSpPr>
        <p:spPr>
          <a:xfrm>
            <a:off x="1549221" y="5035643"/>
            <a:ext cx="0" cy="390477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4A66024-BD5B-B547-9F43-6F30F20E4D87}"/>
              </a:ext>
            </a:extLst>
          </p:cNvPr>
          <p:cNvCxnSpPr>
            <a:cxnSpLocks/>
            <a:stCxn id="67" idx="4"/>
            <a:endCxn id="68" idx="0"/>
          </p:cNvCxnSpPr>
          <p:nvPr/>
        </p:nvCxnSpPr>
        <p:spPr>
          <a:xfrm flipH="1">
            <a:off x="2898078" y="5061218"/>
            <a:ext cx="1" cy="390477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FE272B37-BAF5-C245-B8E6-B09E4C5777AB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>
            <a:off x="3970454" y="4311934"/>
            <a:ext cx="0" cy="287052"/>
          </a:xfrm>
          <a:prstGeom prst="straightConnector1">
            <a:avLst/>
          </a:prstGeom>
          <a:ln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F76CFEC-91D9-D040-83E6-F406988A7F2A}"/>
              </a:ext>
            </a:extLst>
          </p:cNvPr>
          <p:cNvCxnSpPr>
            <a:cxnSpLocks/>
            <a:stCxn id="69" idx="2"/>
            <a:endCxn id="64" idx="6"/>
          </p:cNvCxnSpPr>
          <p:nvPr/>
        </p:nvCxnSpPr>
        <p:spPr>
          <a:xfrm flipH="1" flipV="1">
            <a:off x="2528229" y="4069303"/>
            <a:ext cx="1208049" cy="14031"/>
          </a:xfrm>
          <a:prstGeom prst="straightConnector1">
            <a:avLst/>
          </a:prstGeom>
          <a:ln>
            <a:prstDash val="dash"/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013DA410-C912-8A4B-9CC0-190E811574E6}"/>
              </a:ext>
            </a:extLst>
          </p:cNvPr>
          <p:cNvCxnSpPr>
            <a:cxnSpLocks/>
            <a:stCxn id="70" idx="2"/>
            <a:endCxn id="67" idx="6"/>
          </p:cNvCxnSpPr>
          <p:nvPr/>
        </p:nvCxnSpPr>
        <p:spPr>
          <a:xfrm flipH="1">
            <a:off x="3132254" y="4827586"/>
            <a:ext cx="604024" cy="5032"/>
          </a:xfrm>
          <a:prstGeom prst="straightConnector1">
            <a:avLst/>
          </a:prstGeom>
          <a:ln>
            <a:prstDash val="dash"/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36E702E-959B-FA46-BFC2-A687416EB3AA}"/>
              </a:ext>
            </a:extLst>
          </p:cNvPr>
          <p:cNvCxnSpPr>
            <a:cxnSpLocks/>
            <a:stCxn id="68" idx="2"/>
            <a:endCxn id="66" idx="6"/>
          </p:cNvCxnSpPr>
          <p:nvPr/>
        </p:nvCxnSpPr>
        <p:spPr>
          <a:xfrm flipH="1" flipV="1">
            <a:off x="1783396" y="5654720"/>
            <a:ext cx="880506" cy="25575"/>
          </a:xfrm>
          <a:prstGeom prst="straightConnector1">
            <a:avLst/>
          </a:prstGeom>
          <a:ln>
            <a:prstDash val="dash"/>
            <a:headEnd type="none" w="lg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5B1786A0-8B09-4047-9567-4EF52B3F7B79}"/>
              </a:ext>
            </a:extLst>
          </p:cNvPr>
          <p:cNvSpPr txBox="1"/>
          <p:nvPr/>
        </p:nvSpPr>
        <p:spPr>
          <a:xfrm>
            <a:off x="2098326" y="349810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1/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C9A33D1-80FC-874D-86AF-C4C4588F33A7}"/>
              </a:ext>
            </a:extLst>
          </p:cNvPr>
          <p:cNvSpPr txBox="1"/>
          <p:nvPr/>
        </p:nvSpPr>
        <p:spPr>
          <a:xfrm>
            <a:off x="1295478" y="4241029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2/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11EEBE6-BA56-1647-8503-077E0F11EF2C}"/>
              </a:ext>
            </a:extLst>
          </p:cNvPr>
          <p:cNvSpPr txBox="1"/>
          <p:nvPr/>
        </p:nvSpPr>
        <p:spPr>
          <a:xfrm>
            <a:off x="820603" y="551865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3/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96EAF17-F708-734A-A2C3-DB6E0F46509D}"/>
              </a:ext>
            </a:extLst>
          </p:cNvPr>
          <p:cNvSpPr txBox="1"/>
          <p:nvPr/>
        </p:nvSpPr>
        <p:spPr>
          <a:xfrm>
            <a:off x="1044532" y="5518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A7E02C7-FF24-EA4D-9CD4-BA1D9E7A0F06}"/>
              </a:ext>
            </a:extLst>
          </p:cNvPr>
          <p:cNvSpPr txBox="1"/>
          <p:nvPr/>
        </p:nvSpPr>
        <p:spPr>
          <a:xfrm>
            <a:off x="1539332" y="42377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DD1BF0B-AE2B-5641-AFAB-3799E59CBF54}"/>
              </a:ext>
            </a:extLst>
          </p:cNvPr>
          <p:cNvSpPr txBox="1"/>
          <p:nvPr/>
        </p:nvSpPr>
        <p:spPr>
          <a:xfrm>
            <a:off x="2354967" y="349583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6DF29BC-363E-554B-B5A7-C2F16461BBAC}"/>
              </a:ext>
            </a:extLst>
          </p:cNvPr>
          <p:cNvSpPr txBox="1"/>
          <p:nvPr/>
        </p:nvSpPr>
        <p:spPr>
          <a:xfrm>
            <a:off x="2832829" y="420149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6/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CD9B3CD-C84B-B140-A828-6B5C8A4388ED}"/>
              </a:ext>
            </a:extLst>
          </p:cNvPr>
          <p:cNvSpPr txBox="1"/>
          <p:nvPr/>
        </p:nvSpPr>
        <p:spPr>
          <a:xfrm>
            <a:off x="3109458" y="5508785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7/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7EC88E0-7E0F-C949-9652-675810DC4F44}"/>
              </a:ext>
            </a:extLst>
          </p:cNvPr>
          <p:cNvSpPr txBox="1"/>
          <p:nvPr/>
        </p:nvSpPr>
        <p:spPr>
          <a:xfrm>
            <a:off x="3343686" y="55087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CC3FC4F-03CD-4444-B665-C2B0E5062162}"/>
              </a:ext>
            </a:extLst>
          </p:cNvPr>
          <p:cNvSpPr txBox="1"/>
          <p:nvPr/>
        </p:nvSpPr>
        <p:spPr>
          <a:xfrm>
            <a:off x="3080374" y="42085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EF2EEA1-CAAC-754C-8932-C2CFF838622F}"/>
              </a:ext>
            </a:extLst>
          </p:cNvPr>
          <p:cNvSpPr txBox="1"/>
          <p:nvPr/>
        </p:nvSpPr>
        <p:spPr>
          <a:xfrm>
            <a:off x="4125890" y="3586656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11/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CD29DAD-BD5B-1E46-8EF0-B5E9FAFC3997}"/>
              </a:ext>
            </a:extLst>
          </p:cNvPr>
          <p:cNvSpPr txBox="1"/>
          <p:nvPr/>
        </p:nvSpPr>
        <p:spPr>
          <a:xfrm>
            <a:off x="4155022" y="4525014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12/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E6B5198-4A27-1E4F-B9CD-154E0B74DF0B}"/>
              </a:ext>
            </a:extLst>
          </p:cNvPr>
          <p:cNvSpPr txBox="1"/>
          <p:nvPr/>
        </p:nvSpPr>
        <p:spPr>
          <a:xfrm>
            <a:off x="4526703" y="453121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13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21024AD-F792-CC4F-96F0-826E801A07B7}"/>
              </a:ext>
            </a:extLst>
          </p:cNvPr>
          <p:cNvSpPr txBox="1"/>
          <p:nvPr/>
        </p:nvSpPr>
        <p:spPr>
          <a:xfrm>
            <a:off x="4526703" y="3591234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</a:t>
            </a:r>
          </a:p>
        </p:txBody>
      </p:sp>
      <p:cxnSp>
        <p:nvCxnSpPr>
          <p:cNvPr id="97" name="曲线连接符 96">
            <a:extLst>
              <a:ext uri="{FF2B5EF4-FFF2-40B4-BE49-F238E27FC236}">
                <a16:creationId xmlns:a16="http://schemas.microsoft.com/office/drawing/2014/main" id="{DE6BA7E4-04A8-8549-A6ED-CEEEB9129CE0}"/>
              </a:ext>
            </a:extLst>
          </p:cNvPr>
          <p:cNvCxnSpPr>
            <a:cxnSpLocks/>
          </p:cNvCxnSpPr>
          <p:nvPr/>
        </p:nvCxnSpPr>
        <p:spPr>
          <a:xfrm rot="5400000">
            <a:off x="1301618" y="4655141"/>
            <a:ext cx="1262127" cy="413658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9" name="曲线连接符 98">
            <a:extLst>
              <a:ext uri="{FF2B5EF4-FFF2-40B4-BE49-F238E27FC236}">
                <a16:creationId xmlns:a16="http://schemas.microsoft.com/office/drawing/2014/main" id="{37D68A62-FF67-1B44-8785-135D2E49091D}"/>
              </a:ext>
            </a:extLst>
          </p:cNvPr>
          <p:cNvCxnSpPr>
            <a:stCxn id="68" idx="1"/>
            <a:endCxn id="64" idx="4"/>
          </p:cNvCxnSpPr>
          <p:nvPr/>
        </p:nvCxnSpPr>
        <p:spPr>
          <a:xfrm rot="16200000" flipV="1">
            <a:off x="1902899" y="4689059"/>
            <a:ext cx="1220747" cy="438436"/>
          </a:xfrm>
          <a:prstGeom prst="curvedConnector3">
            <a:avLst/>
          </a:prstGeom>
          <a:ln>
            <a:solidFill>
              <a:srgbClr val="0432FF"/>
            </a:solidFill>
            <a:prstDash val="dash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4F18A-DCC1-FD45-BF3C-58EBC8DE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8134350" cy="1325563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1EA12-8A77-C947-B225-39D4242A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4895850" cy="4604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Tree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edges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Forward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edges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(u, v) where v is a proper descendant of u in the tree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Back edges: </a:t>
            </a:r>
            <a:r>
              <a:rPr lang="en-US" altLang="zh-CN" dirty="0"/>
              <a:t>(u, v) where v is an ancestor of u in the tree.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Cross edges: </a:t>
            </a:r>
            <a:r>
              <a:rPr lang="en-US" altLang="zh-CN" dirty="0"/>
              <a:t>(u, v) where u and v are not ancestors or descendants of one another</a:t>
            </a: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D87C13-291A-F94B-A9F0-169765E4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FF56B-FB5B-3547-B24A-B2452AF6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39"/>
          <a:stretch/>
        </p:blipFill>
        <p:spPr>
          <a:xfrm>
            <a:off x="5148373" y="1362351"/>
            <a:ext cx="3995627" cy="3071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0B2706-265E-5A49-961F-BC318BEED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9"/>
          <a:stretch/>
        </p:blipFill>
        <p:spPr>
          <a:xfrm>
            <a:off x="5942123" y="3650408"/>
            <a:ext cx="2573227" cy="30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0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49" y="1271733"/>
            <a:ext cx="6955557" cy="558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48" y="5791200"/>
            <a:ext cx="236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的图</a:t>
            </a:r>
            <a:endParaRPr lang="en-US" altLang="zh-CN" dirty="0"/>
          </a:p>
          <a:p>
            <a:r>
              <a:rPr lang="en-US" dirty="0"/>
              <a:t>(circa 1999</a:t>
            </a:r>
            <a:r>
              <a:rPr lang="mr-IN" dirty="0"/>
              <a:t>…</a:t>
            </a:r>
            <a:r>
              <a:rPr lang="en-US" dirty="0"/>
              <a:t>it’s a lot bigger now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E4841-688A-D941-98AF-C297FBA7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DBE2D-F83A-3140-B327-1DC20B93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38126"/>
            <a:ext cx="8401050" cy="1325563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undirected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4D20D9-D03D-E841-98A5-B71A54AD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30</a:t>
            </a:fld>
            <a:endParaRPr 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F5BB932-8F1E-8446-86A8-60F525C1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19060"/>
            <a:ext cx="2171700" cy="238887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B0B7A63-66DF-8040-8E22-044384DD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820637"/>
            <a:ext cx="2540000" cy="4535714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B5CDCCEE-88FD-A64F-86F3-74810D6ACEA4}"/>
              </a:ext>
            </a:extLst>
          </p:cNvPr>
          <p:cNvSpPr/>
          <p:nvPr/>
        </p:nvSpPr>
        <p:spPr>
          <a:xfrm>
            <a:off x="4225925" y="4381500"/>
            <a:ext cx="336550" cy="3651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08F237D2-F1EC-E44F-B241-546DB999E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0" y="1919060"/>
            <a:ext cx="3438525" cy="324450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Tree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edges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Back edges: </a:t>
            </a:r>
            <a:r>
              <a:rPr lang="en-US" altLang="zh-CN" dirty="0"/>
              <a:t>(u, v) where u is either a proper ancestor or a proper descendant of v.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942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A87C4-9FD0-5E4E-909E-4EAFB682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443BD-7A01-8C48-A945-B385BB4E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 err="1"/>
              <a:t>给出下图的</a:t>
            </a:r>
            <a:r>
              <a:rPr lang="en-US" altLang="zh-CN" dirty="0" err="1"/>
              <a:t>DFS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，节点上给出</a:t>
            </a:r>
            <a:r>
              <a:rPr lang="en-US" altLang="zh-CN" dirty="0"/>
              <a:t>d(u),</a:t>
            </a:r>
            <a:r>
              <a:rPr lang="zh-CN" altLang="en-US" dirty="0"/>
              <a:t> </a:t>
            </a:r>
            <a:r>
              <a:rPr lang="en-US" altLang="zh-CN" dirty="0"/>
              <a:t>f(u)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B0C18-35E0-8446-9FE8-A8329C17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C942B-DFA4-2D48-8A2B-11E9C8C0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565401"/>
            <a:ext cx="3895696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7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121A9-0738-E342-8657-06BAAAD3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3717"/>
          </a:xfrm>
        </p:spPr>
        <p:txBody>
          <a:bodyPr/>
          <a:lstStyle/>
          <a:p>
            <a:r>
              <a:rPr lang="en-US" dirty="0" err="1"/>
              <a:t>答案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9F1FD-365A-B843-9823-79140D71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CA12D7-B77E-EF41-9B26-A9730B12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1118843"/>
            <a:ext cx="7004050" cy="48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248CC-C7B7-7149-86E8-CC59BE72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r>
              <a:rPr lang="zh-CN" altLang="en-US" dirty="0"/>
              <a:t>：画出下图的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C1DA14-F632-4548-BFD4-1BA2B1D5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22C196-BEA5-DF4D-BB4B-A80687B7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864520"/>
            <a:ext cx="3804234" cy="40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6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AD01-3384-BA4E-9075-8BE7EAEC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答案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4230CB-36FD-584F-8968-2973B35D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34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CE12F7-D6B7-EE45-8985-BF548CF5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1159397"/>
            <a:ext cx="5149850" cy="50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266431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35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8498" y="476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8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18B43-B086-4645-BD98-B2F23BBB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DFS: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861F4-EFA2-EA4F-9CB8-9DAF52E5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directed acyclic graph, or DAG, is a directed graph that has no cycles. </a:t>
            </a:r>
          </a:p>
          <a:p>
            <a:r>
              <a:rPr lang="en-US" altLang="zh-CN" dirty="0"/>
              <a:t>Let us consider the problem of </a:t>
            </a:r>
            <a:r>
              <a:rPr lang="en-US" altLang="zh-CN" dirty="0">
                <a:solidFill>
                  <a:srgbClr val="00B050"/>
                </a:solidFill>
              </a:rPr>
              <a:t>determining whether a digraph is acyclic</a:t>
            </a:r>
            <a:r>
              <a:rPr lang="en-US" altLang="zh-CN" dirty="0"/>
              <a:t>. We are given a directed graph G = (V,E), and we wish to determine whether G contains a cycle. If so, G is not a DAG. </a:t>
            </a:r>
          </a:p>
          <a:p>
            <a:r>
              <a:rPr lang="en-US" altLang="zh-CN" dirty="0"/>
              <a:t>A simple algorithm based on DFS:</a:t>
            </a:r>
          </a:p>
          <a:p>
            <a:pPr lvl="1"/>
            <a:r>
              <a:rPr lang="en-US" altLang="zh-CN" dirty="0"/>
              <a:t>If a digraph G has a cycle, then </a:t>
            </a:r>
            <a:r>
              <a:rPr lang="en-US" altLang="zh-CN" dirty="0">
                <a:solidFill>
                  <a:srgbClr val="00B050"/>
                </a:solidFill>
              </a:rPr>
              <a:t>any DFS forest of G</a:t>
            </a:r>
            <a:r>
              <a:rPr lang="en-US" altLang="zh-CN" dirty="0"/>
              <a:t> (i.e., no matter what order the vertices are visited) </a:t>
            </a:r>
            <a:r>
              <a:rPr lang="en-US" altLang="zh-CN" dirty="0">
                <a:solidFill>
                  <a:srgbClr val="00B050"/>
                </a:solidFill>
              </a:rPr>
              <a:t>has a back edge</a:t>
            </a:r>
            <a:r>
              <a:rPr lang="en-US" altLang="zh-CN" dirty="0"/>
              <a:t>. 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83BDC-7923-1B44-B07D-9AFF9C54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B81B4-9FE1-794E-8A4B-409AB390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07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cycle?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BDFAC0-149D-4A4C-B36A-C40DD5D7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35441" y="6042572"/>
            <a:ext cx="2057400" cy="365125"/>
          </a:xfrm>
        </p:spPr>
        <p:txBody>
          <a:bodyPr/>
          <a:lstStyle/>
          <a:p>
            <a:fld id="{1B409CFC-1E7E-D345-9273-4ED8A141D8BE}" type="slidenum">
              <a:rPr lang="en-US" smtClean="0"/>
              <a:t>37</a:t>
            </a:fld>
            <a:endParaRPr 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0CAB425-EF7A-7A4B-B497-3CCB96F7CF1D}"/>
              </a:ext>
            </a:extLst>
          </p:cNvPr>
          <p:cNvGrpSpPr/>
          <p:nvPr/>
        </p:nvGrpSpPr>
        <p:grpSpPr>
          <a:xfrm>
            <a:off x="365548" y="1360807"/>
            <a:ext cx="2611828" cy="1705757"/>
            <a:chOff x="365548" y="1360807"/>
            <a:chExt cx="2889584" cy="206819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8D8845F-5043-2B45-AF84-D87831D4ED4E}"/>
                </a:ext>
              </a:extLst>
            </p:cNvPr>
            <p:cNvSpPr/>
            <p:nvPr/>
          </p:nvSpPr>
          <p:spPr>
            <a:xfrm>
              <a:off x="1110381" y="1360807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a</a:t>
              </a:r>
              <a:endParaRPr lang="en-US" sz="2400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2B5916-D779-D147-B62B-5278C1A61281}"/>
                </a:ext>
              </a:extLst>
            </p:cNvPr>
            <p:cNvSpPr/>
            <p:nvPr/>
          </p:nvSpPr>
          <p:spPr>
            <a:xfrm>
              <a:off x="365548" y="2098547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b</a:t>
              </a:r>
              <a:endParaRPr lang="en-US" sz="2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5925F7D-4ECE-AF4D-A80B-C41686522768}"/>
                </a:ext>
              </a:extLst>
            </p:cNvPr>
            <p:cNvSpPr/>
            <p:nvPr/>
          </p:nvSpPr>
          <p:spPr>
            <a:xfrm>
              <a:off x="365548" y="2946224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c</a:t>
              </a:r>
              <a:endParaRPr lang="en-US" sz="2400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347912F-1C88-9D41-A418-0D06635A6D71}"/>
                </a:ext>
              </a:extLst>
            </p:cNvPr>
            <p:cNvSpPr/>
            <p:nvPr/>
          </p:nvSpPr>
          <p:spPr>
            <a:xfrm>
              <a:off x="1714406" y="2124122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f</a:t>
              </a:r>
              <a:endParaRPr lang="en-US" sz="2400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F6FFB88-1E3F-B149-A59E-0C5C6E990A01}"/>
                </a:ext>
              </a:extLst>
            </p:cNvPr>
            <p:cNvSpPr/>
            <p:nvPr/>
          </p:nvSpPr>
          <p:spPr>
            <a:xfrm>
              <a:off x="1714405" y="2971799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g</a:t>
              </a:r>
              <a:endParaRPr lang="en-US" sz="2400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B00584F-2EDE-384D-8608-B635751B39A3}"/>
                </a:ext>
              </a:extLst>
            </p:cNvPr>
            <p:cNvSpPr/>
            <p:nvPr/>
          </p:nvSpPr>
          <p:spPr>
            <a:xfrm>
              <a:off x="2786781" y="1374838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d</a:t>
              </a:r>
              <a:endParaRPr lang="en-US" sz="24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7CE2F23-C678-8840-997C-385032C98519}"/>
                </a:ext>
              </a:extLst>
            </p:cNvPr>
            <p:cNvSpPr/>
            <p:nvPr/>
          </p:nvSpPr>
          <p:spPr>
            <a:xfrm>
              <a:off x="2786781" y="2119090"/>
              <a:ext cx="468351" cy="457200"/>
            </a:xfrm>
            <a:prstGeom prst="ellipse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e</a:t>
              </a:r>
              <a:endParaRPr lang="en-US" sz="2400" dirty="0"/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884166BC-5514-D343-A3FB-9C7A7D29133E}"/>
                </a:ext>
              </a:extLst>
            </p:cNvPr>
            <p:cNvCxnSpPr>
              <a:stCxn id="7" idx="3"/>
              <a:endCxn id="8" idx="7"/>
            </p:cNvCxnSpPr>
            <p:nvPr/>
          </p:nvCxnSpPr>
          <p:spPr>
            <a:xfrm flipH="1">
              <a:off x="765311" y="1751052"/>
              <a:ext cx="413658" cy="4144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FD2CF66-BB11-CC4A-A501-B08DB7E6D140}"/>
                </a:ext>
              </a:extLst>
            </p:cNvPr>
            <p:cNvCxnSpPr>
              <a:cxnSpLocks/>
              <a:stCxn id="7" idx="5"/>
              <a:endCxn id="10" idx="0"/>
            </p:cNvCxnSpPr>
            <p:nvPr/>
          </p:nvCxnSpPr>
          <p:spPr>
            <a:xfrm>
              <a:off x="1510144" y="1751052"/>
              <a:ext cx="438438" cy="3730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F9D53CE3-A2C6-524D-ACDF-349FE7325A5C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599724" y="2555747"/>
              <a:ext cx="0" cy="3904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03AC3CD7-6DFC-E24E-B27F-F6684B800C10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 flipH="1">
              <a:off x="1948581" y="2581322"/>
              <a:ext cx="1" cy="3904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0DE8BB57-2261-D749-8A05-EC20FDA9D546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>
            <a:xfrm>
              <a:off x="3020957" y="1832038"/>
              <a:ext cx="0" cy="2870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5FEC540F-32C9-A444-AD33-D15EA999ECDD}"/>
                </a:ext>
              </a:extLst>
            </p:cNvPr>
            <p:cNvCxnSpPr>
              <a:cxnSpLocks/>
              <a:stCxn id="12" idx="2"/>
              <a:endCxn id="7" idx="6"/>
            </p:cNvCxnSpPr>
            <p:nvPr/>
          </p:nvCxnSpPr>
          <p:spPr>
            <a:xfrm flipH="1" flipV="1">
              <a:off x="1578732" y="1589407"/>
              <a:ext cx="1208049" cy="140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776EE096-A7A5-3F4F-8EC4-7C2B0D924D3C}"/>
                </a:ext>
              </a:extLst>
            </p:cNvPr>
            <p:cNvCxnSpPr>
              <a:cxnSpLocks/>
              <a:stCxn id="13" idx="2"/>
              <a:endCxn id="10" idx="6"/>
            </p:cNvCxnSpPr>
            <p:nvPr/>
          </p:nvCxnSpPr>
          <p:spPr>
            <a:xfrm flipH="1">
              <a:off x="2182757" y="2347690"/>
              <a:ext cx="604024" cy="50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A6E2C902-7FFD-634E-9AF8-F3ECE1EA9513}"/>
                </a:ext>
              </a:extLst>
            </p:cNvPr>
            <p:cNvCxnSpPr>
              <a:cxnSpLocks/>
              <a:stCxn id="11" idx="1"/>
              <a:endCxn id="7" idx="4"/>
            </p:cNvCxnSpPr>
            <p:nvPr/>
          </p:nvCxnSpPr>
          <p:spPr>
            <a:xfrm flipH="1" flipV="1">
              <a:off x="1344557" y="1818007"/>
              <a:ext cx="438436" cy="122074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C5A4AB0-2548-B145-89AC-76A93C071F45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 flipV="1">
              <a:off x="833899" y="3174824"/>
              <a:ext cx="880506" cy="2557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C463BEE-0D64-8745-97BA-749CF868BA8F}"/>
                </a:ext>
              </a:extLst>
            </p:cNvPr>
            <p:cNvCxnSpPr>
              <a:cxnSpLocks/>
              <a:stCxn id="7" idx="4"/>
              <a:endCxn id="9" idx="7"/>
            </p:cNvCxnSpPr>
            <p:nvPr/>
          </p:nvCxnSpPr>
          <p:spPr>
            <a:xfrm flipH="1">
              <a:off x="765311" y="1818007"/>
              <a:ext cx="579246" cy="11951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3187898-15ED-7148-B537-CAB3009E0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64"/>
          <a:stretch/>
        </p:blipFill>
        <p:spPr>
          <a:xfrm>
            <a:off x="3237227" y="964914"/>
            <a:ext cx="3216828" cy="24575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D7DB93C-5D77-F145-AD75-EC90B09D4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9"/>
          <a:stretch/>
        </p:blipFill>
        <p:spPr>
          <a:xfrm>
            <a:off x="6667984" y="934934"/>
            <a:ext cx="2268976" cy="270795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00A42E7-8187-2244-8DBE-C693BFBA4805}"/>
              </a:ext>
            </a:extLst>
          </p:cNvPr>
          <p:cNvSpPr txBox="1"/>
          <p:nvPr/>
        </p:nvSpPr>
        <p:spPr>
          <a:xfrm>
            <a:off x="606140" y="3388449"/>
            <a:ext cx="8180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From the Parenthesis Lemma,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u is an ancestor of v then we have [d[v],f[v]] ⊂ [d[u],f[u]].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D28B0B-92C6-C745-8001-6F0531FB06EA}"/>
              </a:ext>
            </a:extLst>
          </p:cNvPr>
          <p:cNvSpPr txBox="1"/>
          <p:nvPr/>
        </p:nvSpPr>
        <p:spPr>
          <a:xfrm>
            <a:off x="606140" y="4155125"/>
            <a:ext cx="64688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u,v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) is a tree edge or forward edge then f[u] &gt; f[v].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585A598-37AF-3944-AE89-8B32E1E2FB2D}"/>
              </a:ext>
            </a:extLst>
          </p:cNvPr>
          <p:cNvSpPr txBox="1"/>
          <p:nvPr/>
        </p:nvSpPr>
        <p:spPr>
          <a:xfrm>
            <a:off x="606139" y="4637927"/>
            <a:ext cx="7690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u,v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) is a cross edge,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there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must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be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d[u]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&gt;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d[v],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f[u]&gt;f[v]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03ED26-384A-774C-A391-D8FE4C7DB387}"/>
              </a:ext>
            </a:extLst>
          </p:cNvPr>
          <p:cNvSpPr txBox="1"/>
          <p:nvPr/>
        </p:nvSpPr>
        <p:spPr>
          <a:xfrm>
            <a:off x="615337" y="5099939"/>
            <a:ext cx="7934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or all these three edge types (tree, forward, and cross), they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cannot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form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cycle.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579B1E-221C-6B45-8BCB-29745CB115D7}"/>
              </a:ext>
            </a:extLst>
          </p:cNvPr>
          <p:cNvSpPr txBox="1"/>
          <p:nvPr/>
        </p:nvSpPr>
        <p:spPr>
          <a:xfrm>
            <a:off x="644120" y="5789263"/>
            <a:ext cx="7840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Only for back edges do we have f[u] &lt; f[v], and therefore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in order to form a cycle we need to have at least one back edge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42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64CD8-BCFD-7C43-AA65-1C7B5CA8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0357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digraph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55E03-ED49-1949-BA36-75E9E24D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5054"/>
            <a:ext cx="4974981" cy="477190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en-US" altLang="zh-CN" sz="3200" dirty="0" err="1"/>
              <a:t>u,v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back</a:t>
            </a:r>
            <a:r>
              <a:rPr lang="zh-CN" altLang="en-US" sz="3200" dirty="0"/>
              <a:t> </a:t>
            </a:r>
            <a:r>
              <a:rPr lang="en-US" altLang="zh-CN" sz="3200" dirty="0"/>
              <a:t>edge,</a:t>
            </a:r>
            <a:r>
              <a:rPr lang="zh-CN" altLang="en-US" sz="3200" dirty="0"/>
              <a:t> </a:t>
            </a:r>
            <a:r>
              <a:rPr lang="en-US" altLang="zh-CN" sz="3200" dirty="0"/>
              <a:t>there</a:t>
            </a:r>
            <a:r>
              <a:rPr lang="zh-CN" altLang="en-US" sz="3200" dirty="0"/>
              <a:t> </a:t>
            </a:r>
            <a:r>
              <a:rPr lang="en-US" altLang="zh-CN" sz="3200" dirty="0"/>
              <a:t>should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00B050"/>
                </a:solidFill>
                <a:latin typeface="Helvetica" pitchFamily="2" charset="0"/>
              </a:rPr>
              <a:t>[d[u],f[u]] ⊂ [d[v],f[v]]</a:t>
            </a:r>
            <a:r>
              <a:rPr lang="en-US" altLang="zh-CN" sz="32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r>
              <a:rPr lang="zh-CN" altLang="en-US" sz="32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sz="3200" dirty="0"/>
          </a:p>
          <a:p>
            <a:r>
              <a:rPr lang="en-US" altLang="zh-CN" sz="3200" dirty="0"/>
              <a:t>We do this on the fly as DFS is running</a:t>
            </a:r>
          </a:p>
          <a:p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back edge goes from a vertex u to an ancestor v. Such an ancestor </a:t>
            </a:r>
            <a:r>
              <a:rPr lang="en-US" altLang="zh-CN" sz="3200" dirty="0">
                <a:solidFill>
                  <a:srgbClr val="00B050"/>
                </a:solidFill>
              </a:rPr>
              <a:t>must have been discovered, but not yet finished</a:t>
            </a:r>
            <a:r>
              <a:rPr lang="en-US" altLang="zh-CN" sz="3200" dirty="0"/>
              <a:t>.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F263EA-1F90-9E49-8756-FAEF61EA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51A111-B7CC-414F-B297-5C63F0676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64"/>
          <a:stretch/>
        </p:blipFill>
        <p:spPr>
          <a:xfrm>
            <a:off x="5603631" y="2200239"/>
            <a:ext cx="3216828" cy="24575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AFB84C-8C2C-624E-B07F-B0DEB05F142F}"/>
              </a:ext>
            </a:extLst>
          </p:cNvPr>
          <p:cNvSpPr txBox="1"/>
          <p:nvPr/>
        </p:nvSpPr>
        <p:spPr>
          <a:xfrm>
            <a:off x="5837773" y="5045391"/>
            <a:ext cx="29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只有当一个祖先节点的所有子孙结点探索完成时</a:t>
            </a:r>
            <a:r>
              <a:rPr lang="zh-CN" altLang="en-US" dirty="0"/>
              <a:t>，这个祖先节点才会</a:t>
            </a:r>
            <a:r>
              <a:rPr lang="en-US" altLang="zh-CN" dirty="0"/>
              <a:t>finish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A51DD-C6ED-4740-BA2B-3700DC810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794447"/>
            <a:ext cx="8024696" cy="58405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err="1"/>
              <a:t>DFSvisit</a:t>
            </a:r>
            <a:r>
              <a:rPr lang="en-US" altLang="zh-CN" dirty="0"/>
              <a:t>(u) {</a:t>
            </a:r>
          </a:p>
          <a:p>
            <a:pPr marL="0" indent="0">
              <a:buNone/>
            </a:pPr>
            <a:r>
              <a:rPr lang="en-US" altLang="zh-CN" dirty="0"/>
              <a:t>    	mark[u] = discovered</a:t>
            </a:r>
          </a:p>
          <a:p>
            <a:pPr marL="0" indent="0">
              <a:buNone/>
            </a:pPr>
            <a:r>
              <a:rPr lang="en-US" altLang="zh-CN" dirty="0"/>
              <a:t>    	d[u] = ++time</a:t>
            </a:r>
          </a:p>
          <a:p>
            <a:pPr marL="0" indent="0">
              <a:buNone/>
            </a:pPr>
            <a:r>
              <a:rPr lang="en-US" altLang="zh-CN" dirty="0"/>
              <a:t>    	for each (v in Adj(u)) {</a:t>
            </a:r>
          </a:p>
          <a:p>
            <a:pPr marL="0" indent="0">
              <a:buNone/>
            </a:pPr>
            <a:r>
              <a:rPr lang="en-US" altLang="zh-CN" dirty="0"/>
              <a:t>        		if (mark[v] == undiscovered) {</a:t>
            </a:r>
          </a:p>
          <a:p>
            <a:pPr marL="0" indent="0">
              <a:buNone/>
            </a:pPr>
            <a:r>
              <a:rPr lang="en-US" altLang="zh-CN" dirty="0"/>
              <a:t>            			</a:t>
            </a:r>
            <a:r>
              <a:rPr lang="en-US" altLang="zh-CN" dirty="0" err="1"/>
              <a:t>pred</a:t>
            </a:r>
            <a:r>
              <a:rPr lang="en-US" altLang="zh-CN" dirty="0"/>
              <a:t>[v] = u</a:t>
            </a:r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en-US" altLang="zh-CN" dirty="0" err="1"/>
              <a:t>DFSvisit</a:t>
            </a:r>
            <a:r>
              <a:rPr lang="en-US" altLang="zh-CN" dirty="0"/>
              <a:t>(v)</a:t>
            </a:r>
          </a:p>
          <a:p>
            <a:pPr marL="0" indent="0">
              <a:buNone/>
            </a:pPr>
            <a:r>
              <a:rPr lang="en-US" altLang="zh-CN" dirty="0"/>
              <a:t>        		}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        		else if (mark[v] != finished)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            			output "G has a cycle!"</a:t>
            </a:r>
          </a:p>
          <a:p>
            <a:pPr marL="0" indent="0">
              <a:buNone/>
            </a:pPr>
            <a:r>
              <a:rPr lang="en-US" altLang="zh-CN" dirty="0"/>
              <a:t>        		}</a:t>
            </a:r>
          </a:p>
          <a:p>
            <a:pPr marL="0" indent="0">
              <a:buNone/>
            </a:pPr>
            <a:r>
              <a:rPr lang="en-US" altLang="zh-CN" dirty="0"/>
              <a:t>    	}</a:t>
            </a:r>
          </a:p>
          <a:p>
            <a:pPr marL="0" indent="0">
              <a:buNone/>
            </a:pPr>
            <a:r>
              <a:rPr lang="en-US" altLang="zh-CN" dirty="0"/>
              <a:t>    	mark[u] = finished</a:t>
            </a:r>
          </a:p>
          <a:p>
            <a:pPr marL="0" indent="0">
              <a:buNone/>
            </a:pPr>
            <a:r>
              <a:rPr lang="en-US" altLang="zh-CN" dirty="0"/>
              <a:t>    	f[u] = ++time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C7A51A-5E2A-9A4A-BFF3-5D01CDC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F019396-135F-C844-85F7-9962D490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4" y="128085"/>
            <a:ext cx="7886700" cy="579863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detect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cycle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in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digraph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197C39-ADDB-9447-9F16-9C699AE294D0}"/>
              </a:ext>
            </a:extLst>
          </p:cNvPr>
          <p:cNvSpPr txBox="1"/>
          <p:nvPr/>
        </p:nvSpPr>
        <p:spPr>
          <a:xfrm>
            <a:off x="4716544" y="4686162"/>
            <a:ext cx="344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v</a:t>
            </a:r>
            <a:r>
              <a:rPr lang="zh-CN" altLang="en-US" dirty="0"/>
              <a:t>是已经</a:t>
            </a:r>
            <a:r>
              <a:rPr lang="en-US" altLang="zh-CN" dirty="0"/>
              <a:t>discover</a:t>
            </a:r>
            <a:r>
              <a:rPr lang="zh-CN" altLang="en-US" dirty="0"/>
              <a:t>，但是还没有</a:t>
            </a:r>
            <a:r>
              <a:rPr lang="en-US" altLang="zh-CN" dirty="0"/>
              <a:t>finish</a:t>
            </a:r>
            <a:r>
              <a:rPr lang="zh-CN" altLang="en-US" dirty="0"/>
              <a:t>，那么它是</a:t>
            </a:r>
            <a:r>
              <a:rPr lang="en-US" altLang="zh-CN" dirty="0"/>
              <a:t>u</a:t>
            </a:r>
            <a:r>
              <a:rPr lang="zh-CN" altLang="en-US" dirty="0"/>
              <a:t>的祖先节点，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 err="1"/>
              <a:t>backedge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071" y="1027907"/>
            <a:ext cx="7134929" cy="537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21" y="365125"/>
            <a:ext cx="7886700" cy="1325563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692" y="5331278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论文引用关系图academic</a:t>
            </a:r>
            <a:r>
              <a:rPr lang="en-US" dirty="0"/>
              <a:t> papers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94F20-BC08-E243-9524-573AE276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C6F84-EDEF-384B-A7CB-FD7CB9F2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7" y="289116"/>
            <a:ext cx="8191965" cy="8835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Strongly</a:t>
            </a:r>
            <a:r>
              <a:rPr lang="zh-CN" altLang="en-US" dirty="0"/>
              <a:t> </a:t>
            </a:r>
            <a:r>
              <a:rPr lang="en-US" altLang="zh-CN" dirty="0"/>
              <a:t>Connected Components</a:t>
            </a:r>
            <a:r>
              <a:rPr lang="zh-CN" altLang="en-US" dirty="0"/>
              <a:t> </a:t>
            </a:r>
            <a:r>
              <a:rPr lang="en-US" altLang="zh-CN" dirty="0"/>
              <a:t>(SCC)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B5A7C-F7ED-974E-A032-DE98D0C4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2714"/>
            <a:ext cx="7886700" cy="4794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 digraph G = (V,E) is said to be strongly connected if for every vertex u and v </a:t>
            </a:r>
            <a:r>
              <a:rPr lang="en-US" altLang="zh-CN" sz="2400" dirty="0">
                <a:solidFill>
                  <a:srgbClr val="00B050"/>
                </a:solidFill>
              </a:rPr>
              <a:t>there is a path from u to v and a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path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from v to u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SCC</a:t>
            </a:r>
            <a:r>
              <a:rPr lang="zh-CN" altLang="en-US" sz="2400" dirty="0"/>
              <a:t> </a:t>
            </a:r>
            <a:r>
              <a:rPr lang="en-US" altLang="zh-CN" sz="2400" dirty="0"/>
              <a:t>partition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partition</a:t>
            </a:r>
            <a:r>
              <a:rPr lang="zh-CN" altLang="en-US" sz="2400" dirty="0"/>
              <a:t> </a:t>
            </a:r>
            <a:r>
              <a:rPr lang="en-US" altLang="zh-CN" sz="2400" dirty="0"/>
              <a:t>V into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strongly-connected components of G.</a:t>
            </a:r>
          </a:p>
          <a:p>
            <a:r>
              <a:rPr lang="en-US" altLang="zh-CN" sz="2400" dirty="0"/>
              <a:t>If the vertices within each strong component are collapsed into a single vertex, </a:t>
            </a:r>
            <a:r>
              <a:rPr lang="en-US" altLang="zh-CN" sz="2400" dirty="0">
                <a:solidFill>
                  <a:srgbClr val="00B050"/>
                </a:solidFill>
              </a:rPr>
              <a:t>the resulting digraph is called the component DAG.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endParaRPr lang="en-US" altLang="zh-CN" sz="2400" dirty="0">
              <a:solidFill>
                <a:srgbClr val="00B050"/>
              </a:solidFill>
            </a:endParaRPr>
          </a:p>
          <a:p>
            <a:endParaRPr lang="en-US" altLang="zh-CN" sz="2400" dirty="0">
              <a:solidFill>
                <a:srgbClr val="00B050"/>
              </a:solidFill>
            </a:endParaRPr>
          </a:p>
          <a:p>
            <a:endParaRPr 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30758F-818F-0644-BE64-47106450F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F47F76-3663-ED49-8705-F8A1A19E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8" y="4208521"/>
            <a:ext cx="2505618" cy="2520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A360E5-5C17-E54A-ACE9-41F22126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73" y="4093831"/>
            <a:ext cx="2685276" cy="2653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229BDB-B9DA-D54A-BB10-329DB2C9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548" y="4033161"/>
            <a:ext cx="2386204" cy="27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07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05546-681A-994C-A122-CD213258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67369"/>
            <a:ext cx="7886700" cy="816903"/>
          </a:xfrm>
        </p:spPr>
        <p:txBody>
          <a:bodyPr/>
          <a:lstStyle/>
          <a:p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SCC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CC89E-99B6-3648-B4A5-FAB7A2CC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088"/>
            <a:ext cx="7886700" cy="4916875"/>
          </a:xfrm>
        </p:spPr>
        <p:txBody>
          <a:bodyPr/>
          <a:lstStyle/>
          <a:p>
            <a:r>
              <a:rPr lang="en-US" altLang="zh-CN" b="1" dirty="0">
                <a:highlight>
                  <a:srgbClr val="FFE363"/>
                </a:highlight>
              </a:rPr>
              <a:t>Lemma</a:t>
            </a:r>
            <a:r>
              <a:rPr lang="zh-CN" altLang="en-US" dirty="0"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(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Reachability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Lemma</a:t>
            </a:r>
            <a:r>
              <a:rPr lang="en-US" altLang="zh-CN" dirty="0">
                <a:highlight>
                  <a:srgbClr val="FFE363"/>
                </a:highlight>
              </a:rPr>
              <a:t>):</a:t>
            </a:r>
            <a:r>
              <a:rPr lang="zh-CN" altLang="en-US" dirty="0"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If </a:t>
            </a:r>
            <a:r>
              <a:rPr lang="en-US" altLang="zh-CN" dirty="0" err="1">
                <a:highlight>
                  <a:srgbClr val="FFE363"/>
                </a:highlight>
              </a:rPr>
              <a:t>DFSvisit</a:t>
            </a:r>
            <a:r>
              <a:rPr lang="en-US" altLang="zh-CN" dirty="0">
                <a:highlight>
                  <a:srgbClr val="FFE363"/>
                </a:highlight>
              </a:rPr>
              <a:t> is started at a vertex u, it will terminate precisely when all the vertices reachable from u have been visited.</a:t>
            </a:r>
          </a:p>
          <a:p>
            <a:r>
              <a:rPr lang="en-US" altLang="zh-CN" b="1" dirty="0">
                <a:highlight>
                  <a:srgbClr val="FFE363"/>
                </a:highlight>
              </a:rPr>
              <a:t>Lemma:</a:t>
            </a:r>
            <a:r>
              <a:rPr lang="zh-CN" altLang="en-US" b="1" dirty="0">
                <a:highlight>
                  <a:srgbClr val="FFE363"/>
                </a:highlight>
              </a:rPr>
              <a:t>  </a:t>
            </a:r>
            <a:r>
              <a:rPr lang="en-US" altLang="zh-CN" dirty="0">
                <a:highlight>
                  <a:srgbClr val="FFE363"/>
                </a:highlight>
              </a:rPr>
              <a:t>If C and C′ are two strong components, and there is an edge from a vertex in C</a:t>
            </a:r>
            <a:r>
              <a:rPr lang="zh-CN" altLang="en-US" dirty="0"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to a vertex in C′, then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the highest finish time in C is bigger than the highest finish time in C′.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9DC478-B78F-9F46-B492-1D3D75C16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2806" y="6131581"/>
            <a:ext cx="2057400" cy="365125"/>
          </a:xfrm>
        </p:spPr>
        <p:txBody>
          <a:bodyPr/>
          <a:lstStyle/>
          <a:p>
            <a:fld id="{1B409CFC-1E7E-D345-9273-4ED8A141D8BE}" type="slidenum">
              <a:rPr lang="en-US" smtClean="0"/>
              <a:t>41</a:t>
            </a:fld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1CA2F27-1C0A-0F4C-9A6F-0860AE7F44DB}"/>
              </a:ext>
            </a:extLst>
          </p:cNvPr>
          <p:cNvSpPr/>
          <p:nvPr/>
        </p:nvSpPr>
        <p:spPr>
          <a:xfrm>
            <a:off x="1140663" y="4402244"/>
            <a:ext cx="1282391" cy="99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58C797A-DE3B-BB4B-9F63-E67BE538C903}"/>
              </a:ext>
            </a:extLst>
          </p:cNvPr>
          <p:cNvSpPr/>
          <p:nvPr/>
        </p:nvSpPr>
        <p:spPr>
          <a:xfrm>
            <a:off x="2887687" y="4402244"/>
            <a:ext cx="1282391" cy="99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E7F7D99-13C1-A64D-914A-97B39920C232}"/>
              </a:ext>
            </a:extLst>
          </p:cNvPr>
          <p:cNvCxnSpPr/>
          <p:nvPr/>
        </p:nvCxnSpPr>
        <p:spPr>
          <a:xfrm>
            <a:off x="2222332" y="4899905"/>
            <a:ext cx="865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42BDE30-806A-F340-8A4C-C11DBA1CE9FA}"/>
              </a:ext>
            </a:extLst>
          </p:cNvPr>
          <p:cNvSpPr txBox="1"/>
          <p:nvPr/>
        </p:nvSpPr>
        <p:spPr>
          <a:xfrm>
            <a:off x="1609014" y="4715239"/>
            <a:ext cx="42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F7CFF3-C4AD-F242-AC87-98DF89D1CD4B}"/>
              </a:ext>
            </a:extLst>
          </p:cNvPr>
          <p:cNvSpPr txBox="1"/>
          <p:nvPr/>
        </p:nvSpPr>
        <p:spPr>
          <a:xfrm>
            <a:off x="3439441" y="4753875"/>
            <a:ext cx="37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C′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3DEA56-5F97-264B-8C4C-B9F093614C44}"/>
              </a:ext>
            </a:extLst>
          </p:cNvPr>
          <p:cNvSpPr txBox="1"/>
          <p:nvPr/>
        </p:nvSpPr>
        <p:spPr>
          <a:xfrm>
            <a:off x="3074286" y="471523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035B02-DBF2-1A46-A5D6-82F7D2FC80CE}"/>
              </a:ext>
            </a:extLst>
          </p:cNvPr>
          <p:cNvSpPr txBox="1"/>
          <p:nvPr/>
        </p:nvSpPr>
        <p:spPr>
          <a:xfrm>
            <a:off x="435428" y="5429449"/>
            <a:ext cx="443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firstly</a:t>
            </a:r>
            <a:r>
              <a:rPr lang="zh-CN" altLang="en-US" dirty="0"/>
              <a:t> </a:t>
            </a:r>
            <a:r>
              <a:rPr lang="en-US" altLang="zh-CN" dirty="0"/>
              <a:t>encounters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C’,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gets</a:t>
            </a:r>
            <a:r>
              <a:rPr lang="zh-CN" altLang="en-US" dirty="0"/>
              <a:t> </a:t>
            </a:r>
            <a:r>
              <a:rPr lang="en-US" altLang="zh-CN" dirty="0"/>
              <a:t>stuck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C’.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finishing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70A36AC-1251-E34B-974A-3BAF3D14D6FC}"/>
              </a:ext>
            </a:extLst>
          </p:cNvPr>
          <p:cNvSpPr/>
          <p:nvPr/>
        </p:nvSpPr>
        <p:spPr>
          <a:xfrm>
            <a:off x="5132649" y="4395490"/>
            <a:ext cx="1282391" cy="99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38E24F1-AFC4-214D-82EF-8A586E13C1FD}"/>
              </a:ext>
            </a:extLst>
          </p:cNvPr>
          <p:cNvSpPr/>
          <p:nvPr/>
        </p:nvSpPr>
        <p:spPr>
          <a:xfrm>
            <a:off x="6879673" y="4395490"/>
            <a:ext cx="1282391" cy="995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E108FA-C09F-B74A-8AC0-F78F85F937E4}"/>
              </a:ext>
            </a:extLst>
          </p:cNvPr>
          <p:cNvCxnSpPr/>
          <p:nvPr/>
        </p:nvCxnSpPr>
        <p:spPr>
          <a:xfrm>
            <a:off x="6214318" y="4893151"/>
            <a:ext cx="865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4B79860-68DA-3C40-9F0E-13D2A25CBA9B}"/>
              </a:ext>
            </a:extLst>
          </p:cNvPr>
          <p:cNvSpPr txBox="1"/>
          <p:nvPr/>
        </p:nvSpPr>
        <p:spPr>
          <a:xfrm>
            <a:off x="5601000" y="4708485"/>
            <a:ext cx="42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E54572-5CC0-A043-A94E-66C7D1C554FD}"/>
              </a:ext>
            </a:extLst>
          </p:cNvPr>
          <p:cNvSpPr txBox="1"/>
          <p:nvPr/>
        </p:nvSpPr>
        <p:spPr>
          <a:xfrm>
            <a:off x="7431427" y="4747121"/>
            <a:ext cx="37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C′</a:t>
            </a:r>
            <a:endParaRPr 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387E4C-601C-6B42-99F7-E2CC9D077888}"/>
              </a:ext>
            </a:extLst>
          </p:cNvPr>
          <p:cNvSpPr txBox="1"/>
          <p:nvPr/>
        </p:nvSpPr>
        <p:spPr>
          <a:xfrm>
            <a:off x="5907824" y="47084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</a:t>
            </a:r>
            <a:endParaRPr 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8E72A11-DBF6-B14E-AC40-6DB88AC68A01}"/>
              </a:ext>
            </a:extLst>
          </p:cNvPr>
          <p:cNvSpPr txBox="1"/>
          <p:nvPr/>
        </p:nvSpPr>
        <p:spPr>
          <a:xfrm>
            <a:off x="4933509" y="5429449"/>
            <a:ext cx="34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firstly</a:t>
            </a:r>
            <a:r>
              <a:rPr lang="zh-CN" altLang="en-US" dirty="0"/>
              <a:t> </a:t>
            </a:r>
            <a:r>
              <a:rPr lang="en-US" altLang="zh-CN" dirty="0"/>
              <a:t>encounters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ancestor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C’,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finishing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03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C7FE-E055-654B-83D2-6BC2757D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310"/>
            <a:ext cx="7886700" cy="761147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SCC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F6DC7-5564-C743-A849-B0BB4127D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91" y="992865"/>
            <a:ext cx="8314628" cy="4872270"/>
          </a:xfrm>
        </p:spPr>
        <p:txBody>
          <a:bodyPr>
            <a:normAutofit/>
          </a:bodyPr>
          <a:lstStyle/>
          <a:p>
            <a:r>
              <a:rPr lang="en-US" altLang="zh-CN" b="1" dirty="0">
                <a:highlight>
                  <a:srgbClr val="FFE363"/>
                </a:highlight>
              </a:rPr>
              <a:t>Lemma:</a:t>
            </a:r>
            <a:r>
              <a:rPr lang="zh-CN" altLang="en-US" b="1" dirty="0"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the vertex that receives the highest finish time in a DFS must lie in a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source vertex of the component DAG</a:t>
            </a:r>
            <a:r>
              <a:rPr lang="en-US" altLang="zh-CN" dirty="0">
                <a:highlight>
                  <a:srgbClr val="FFE363"/>
                </a:highlight>
              </a:rPr>
              <a:t>. 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is equivalent to saying that the strong components can be </a:t>
            </a:r>
            <a:r>
              <a:rPr lang="en-US" altLang="zh-CN" dirty="0">
                <a:solidFill>
                  <a:srgbClr val="00B050"/>
                </a:solidFill>
              </a:rPr>
              <a:t>linearly arranged in decreasing order of their highest finish times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Every edge in the component DAG will </a:t>
            </a:r>
            <a:r>
              <a:rPr lang="en-US" altLang="zh-CN" dirty="0">
                <a:solidFill>
                  <a:srgbClr val="00B050"/>
                </a:solidFill>
              </a:rPr>
              <a:t>go from a later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finished component</a:t>
            </a:r>
            <a:r>
              <a:rPr lang="en-US" altLang="zh-CN" dirty="0"/>
              <a:t> in the linear order to </a:t>
            </a:r>
            <a:r>
              <a:rPr lang="en-US" altLang="zh-CN" dirty="0">
                <a:solidFill>
                  <a:srgbClr val="00B050"/>
                </a:solidFill>
              </a:rPr>
              <a:t>an earlier one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dirty="0">
              <a:highlight>
                <a:srgbClr val="FFE363"/>
              </a:highligh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F72C1-257D-5C42-AAAF-E76888B5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42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C7424A-5A9C-844F-AAA0-C6DB5817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83" y="4341699"/>
            <a:ext cx="4884584" cy="2516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91FB87-832E-2847-A98A-BC513493F06D}"/>
              </a:ext>
            </a:extLst>
          </p:cNvPr>
          <p:cNvSpPr txBox="1"/>
          <p:nvPr/>
        </p:nvSpPr>
        <p:spPr>
          <a:xfrm>
            <a:off x="6007633" y="4873082"/>
            <a:ext cx="12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94B214-2506-924C-B1AA-28F4295D616D}"/>
              </a:ext>
            </a:extLst>
          </p:cNvPr>
          <p:cNvSpPr txBox="1"/>
          <p:nvPr/>
        </p:nvSpPr>
        <p:spPr>
          <a:xfrm>
            <a:off x="6656625" y="6171685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earliest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3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73E23-0329-954D-8E90-8FFA86F8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38845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SCC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93255-4F68-3B4C-B3FB-4CEDBC35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3610"/>
            <a:ext cx="8319407" cy="5173353"/>
          </a:xfrm>
        </p:spPr>
        <p:txBody>
          <a:bodyPr/>
          <a:lstStyle/>
          <a:p>
            <a:r>
              <a:rPr lang="en-US" altLang="zh-CN" dirty="0"/>
              <a:t>There exists an </a:t>
            </a:r>
            <a:r>
              <a:rPr lang="en-US" altLang="zh-CN" dirty="0">
                <a:solidFill>
                  <a:srgbClr val="00B050"/>
                </a:solidFill>
              </a:rPr>
              <a:t>O(n + m)</a:t>
            </a:r>
            <a:r>
              <a:rPr lang="en-US" altLang="zh-CN" dirty="0"/>
              <a:t>-time DFS algorithm for computing strongly connected</a:t>
            </a:r>
            <a:r>
              <a:rPr lang="zh-CN" altLang="en-US" dirty="0"/>
              <a:t> </a:t>
            </a:r>
            <a:r>
              <a:rPr lang="en-US" altLang="zh-CN" dirty="0"/>
              <a:t>components.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DFS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leaf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component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DAG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（怎么找到叶子模块？）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Delete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all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vertices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repeat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process.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00B050"/>
                </a:solidFill>
              </a:rPr>
              <a:t>Each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subtree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DFS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forest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SCC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74FF84-0ABE-134E-A9D3-A9F9F5C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40399-5B96-6145-A927-AF7F9C31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62"/>
          <a:stretch/>
        </p:blipFill>
        <p:spPr>
          <a:xfrm>
            <a:off x="89210" y="3609787"/>
            <a:ext cx="3381956" cy="30706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74250C-ABF8-8342-B7E7-04D07D9C0158}"/>
              </a:ext>
            </a:extLst>
          </p:cNvPr>
          <p:cNvSpPr txBox="1"/>
          <p:nvPr/>
        </p:nvSpPr>
        <p:spPr>
          <a:xfrm>
            <a:off x="2173182" y="4148419"/>
            <a:ext cx="12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D99DEF-78C9-974C-9E8D-B217349C3B6F}"/>
              </a:ext>
            </a:extLst>
          </p:cNvPr>
          <p:cNvSpPr txBox="1"/>
          <p:nvPr/>
        </p:nvSpPr>
        <p:spPr>
          <a:xfrm>
            <a:off x="2822174" y="6305204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earliest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24B6BA-B052-284D-9633-57F0C1B4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17" y="3747199"/>
            <a:ext cx="3815633" cy="2927337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B7046B68-D301-F647-82EF-C2AA56CCD421}"/>
              </a:ext>
            </a:extLst>
          </p:cNvPr>
          <p:cNvSpPr/>
          <p:nvPr/>
        </p:nvSpPr>
        <p:spPr>
          <a:xfrm>
            <a:off x="3735863" y="5001188"/>
            <a:ext cx="549485" cy="419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8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4B65-804B-3C45-9C31-EDD56E0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怎么找到叶子模块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948D4-F173-7042-B43D-9397556A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在原有向图中</a:t>
            </a:r>
            <a:r>
              <a:rPr lang="zh-CN" altLang="en-US" dirty="0"/>
              <a:t>，叶子模块的节点的</a:t>
            </a:r>
            <a:r>
              <a:rPr lang="en-US" altLang="zh-CN" dirty="0"/>
              <a:t>finishing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是最早的。</a:t>
            </a:r>
            <a:endParaRPr lang="en-US" altLang="zh-CN" dirty="0"/>
          </a:p>
          <a:p>
            <a:r>
              <a:rPr lang="zh-CN" altLang="en-US" dirty="0"/>
              <a:t>我们把图中的边反向后，做</a:t>
            </a:r>
            <a:r>
              <a:rPr lang="en-US" altLang="zh-CN" dirty="0"/>
              <a:t>DFS</a:t>
            </a:r>
            <a:r>
              <a:rPr lang="zh-CN" altLang="en-US" dirty="0"/>
              <a:t>，则</a:t>
            </a:r>
            <a:r>
              <a:rPr lang="en-US" altLang="zh-CN" dirty="0"/>
              <a:t>finishing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最晚的那些点，对应着原图</a:t>
            </a:r>
            <a:r>
              <a:rPr lang="en-US" altLang="zh-CN" dirty="0"/>
              <a:t>DFS</a:t>
            </a:r>
            <a:r>
              <a:rPr lang="zh-CN" altLang="en-US" dirty="0"/>
              <a:t>的叶子模块。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C5F5D6-E833-FF46-AECF-236B4A74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44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AA7B0E-55B3-3D41-996F-C8AEB7C6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5" y="3623772"/>
            <a:ext cx="3638665" cy="3115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378ED-E214-C340-A0C4-19B59AB9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40" y="3530922"/>
            <a:ext cx="3332820" cy="31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0218-3BC2-F14F-85AE-C7A1B959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SCC: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BC198-B084-C540-9DE7-7E7A4BAC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8225418" cy="4888530"/>
          </a:xfrm>
        </p:spPr>
        <p:txBody>
          <a:bodyPr>
            <a:normAutofit/>
          </a:bodyPr>
          <a:lstStyle/>
          <a:p>
            <a:r>
              <a:rPr lang="en-US" altLang="zh-CN" dirty="0"/>
              <a:t>Given G, </a:t>
            </a:r>
            <a:r>
              <a:rPr lang="en-US" altLang="zh-CN" dirty="0">
                <a:solidFill>
                  <a:srgbClr val="00B050"/>
                </a:solidFill>
              </a:rPr>
              <a:t>compute G</a:t>
            </a:r>
            <a:r>
              <a:rPr lang="en-US" altLang="zh-CN" baseline="30000" dirty="0">
                <a:solidFill>
                  <a:srgbClr val="00B050"/>
                </a:solidFill>
              </a:rPr>
              <a:t>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 can be done in </a:t>
            </a:r>
            <a:r>
              <a:rPr lang="en-US" altLang="zh-CN" dirty="0">
                <a:solidFill>
                  <a:srgbClr val="FF0000"/>
                </a:solidFill>
              </a:rPr>
              <a:t>O(n + m)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Run DFS(G</a:t>
            </a:r>
            <a:r>
              <a:rPr lang="en-US" altLang="zh-CN" baseline="30000" dirty="0">
                <a:solidFill>
                  <a:srgbClr val="00B050"/>
                </a:solidFill>
              </a:rPr>
              <a:t>R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and label each vertex of G with the finish time of the corresponding vertex of G</a:t>
            </a:r>
            <a:r>
              <a:rPr lang="en-US" altLang="zh-CN" baseline="30000" dirty="0"/>
              <a:t>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Sort the vertices of G in </a:t>
            </a:r>
            <a:r>
              <a:rPr lang="en-US" altLang="zh-CN" dirty="0">
                <a:solidFill>
                  <a:srgbClr val="00B050"/>
                </a:solidFill>
              </a:rPr>
              <a:t>decreasing order of finish times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(Bucket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sort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O(n))</a:t>
            </a:r>
            <a:r>
              <a:rPr lang="en-US" altLang="zh-CN" dirty="0"/>
              <a:t>. 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Run DFS(G), </a:t>
            </a:r>
            <a:r>
              <a:rPr lang="en-US" altLang="zh-CN" dirty="0"/>
              <a:t>but in the outermost loop, whenever we need to find a new vertex to start </a:t>
            </a:r>
            <a:r>
              <a:rPr lang="en-US" altLang="zh-CN" dirty="0" err="1"/>
              <a:t>DFSvisit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B050"/>
                </a:solidFill>
              </a:rPr>
              <a:t>take the vertex with the highest finish time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Each subtree of the DFS forest </a:t>
            </a:r>
            <a:r>
              <a:rPr lang="en-US" altLang="zh-CN" dirty="0"/>
              <a:t>will be a strong component.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7D44F7-737B-1E46-BE6C-A6DC51FE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7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553B2B-CDA3-654B-BB63-D8F450B3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46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2850A0-677E-FF4F-A414-BB2DD6E5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5" y="229374"/>
            <a:ext cx="3638665" cy="3115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2CCDD-8FD9-EE4D-8C3B-01E326D5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40" y="136524"/>
            <a:ext cx="3332820" cy="3139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4D0661-FEFF-B347-BEFD-A63890625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8"/>
          <a:stretch/>
        </p:blipFill>
        <p:spPr>
          <a:xfrm>
            <a:off x="499024" y="3345117"/>
            <a:ext cx="3982921" cy="28670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4A877F-DD6C-684C-B932-BE36659A3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0524"/>
          <a:stretch/>
        </p:blipFill>
        <p:spPr>
          <a:xfrm>
            <a:off x="5100654" y="3582175"/>
            <a:ext cx="1469095" cy="31393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68B10E-FAEC-A14F-83E7-0DD4117FE0C3}"/>
              </a:ext>
            </a:extLst>
          </p:cNvPr>
          <p:cNvSpPr txBox="1"/>
          <p:nvPr/>
        </p:nvSpPr>
        <p:spPr>
          <a:xfrm>
            <a:off x="1705494" y="6169581"/>
            <a:ext cx="97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DFS(G</a:t>
            </a:r>
            <a:r>
              <a:rPr lang="en-US" altLang="zh-CN" baseline="30000" dirty="0">
                <a:solidFill>
                  <a:srgbClr val="00B050"/>
                </a:solidFill>
              </a:rPr>
              <a:t>R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E72756-19FB-8A41-9789-811C8B1C1A45}"/>
              </a:ext>
            </a:extLst>
          </p:cNvPr>
          <p:cNvSpPr txBox="1"/>
          <p:nvPr/>
        </p:nvSpPr>
        <p:spPr>
          <a:xfrm>
            <a:off x="3549293" y="16025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093264-6F63-414F-A704-3B0CD547FBAF}"/>
              </a:ext>
            </a:extLst>
          </p:cNvPr>
          <p:cNvSpPr txBox="1"/>
          <p:nvPr/>
        </p:nvSpPr>
        <p:spPr>
          <a:xfrm>
            <a:off x="3559684" y="27994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2CFDDA-2FC9-2E4B-9A8E-DE0A64A75D53}"/>
              </a:ext>
            </a:extLst>
          </p:cNvPr>
          <p:cNvSpPr txBox="1"/>
          <p:nvPr/>
        </p:nvSpPr>
        <p:spPr>
          <a:xfrm>
            <a:off x="2871196" y="1802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E251E2-FCE0-8F43-BD90-510040EC49D8}"/>
              </a:ext>
            </a:extLst>
          </p:cNvPr>
          <p:cNvSpPr txBox="1"/>
          <p:nvPr/>
        </p:nvSpPr>
        <p:spPr>
          <a:xfrm>
            <a:off x="1984514" y="30942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F3264B-7543-CD44-ADAB-D507CD7E4F3F}"/>
              </a:ext>
            </a:extLst>
          </p:cNvPr>
          <p:cNvSpPr txBox="1"/>
          <p:nvPr/>
        </p:nvSpPr>
        <p:spPr>
          <a:xfrm>
            <a:off x="740378" y="27249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4813EB-DC39-F141-B51F-EE3ECD31E41F}"/>
              </a:ext>
            </a:extLst>
          </p:cNvPr>
          <p:cNvSpPr txBox="1"/>
          <p:nvPr/>
        </p:nvSpPr>
        <p:spPr>
          <a:xfrm>
            <a:off x="994810" y="15863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DE9494-2E66-A24B-B4C6-0760FA5CDA95}"/>
              </a:ext>
            </a:extLst>
          </p:cNvPr>
          <p:cNvSpPr txBox="1"/>
          <p:nvPr/>
        </p:nvSpPr>
        <p:spPr>
          <a:xfrm>
            <a:off x="1111828" y="832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01E3E8-78C4-0B48-8CD4-640CF5D2A5A0}"/>
              </a:ext>
            </a:extLst>
          </p:cNvPr>
          <p:cNvSpPr txBox="1"/>
          <p:nvPr/>
        </p:nvSpPr>
        <p:spPr>
          <a:xfrm>
            <a:off x="2252375" y="2036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544CB-F68E-BF40-8053-E2973CFB5F7A}"/>
              </a:ext>
            </a:extLst>
          </p:cNvPr>
          <p:cNvSpPr txBox="1"/>
          <p:nvPr/>
        </p:nvSpPr>
        <p:spPr>
          <a:xfrm>
            <a:off x="2919132" y="8467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254EE88-CF15-384A-849A-DCB0FF2E95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82" r="35766"/>
          <a:stretch/>
        </p:blipFill>
        <p:spPr>
          <a:xfrm>
            <a:off x="6575518" y="3582175"/>
            <a:ext cx="902529" cy="31393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26322BB-D96A-5146-88B0-28A6D2906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68"/>
          <a:stretch/>
        </p:blipFill>
        <p:spPr>
          <a:xfrm>
            <a:off x="7486650" y="3658377"/>
            <a:ext cx="1277635" cy="31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47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6217" y="42383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5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088FD-52C6-B94B-8FF6-4DAB1F2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72" y="255861"/>
            <a:ext cx="8281638" cy="7499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Higher-Order Graph Connectivity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Undirected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D0B71-A4D5-B94B-AD5C-653B8F77E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34" y="1258653"/>
            <a:ext cx="7745916" cy="459349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Bridge: </a:t>
            </a:r>
            <a:r>
              <a:rPr lang="en-US" altLang="zh-CN" sz="2400" dirty="0"/>
              <a:t>Any edge whose removal results in a disconnected graph </a:t>
            </a:r>
          </a:p>
          <a:p>
            <a:r>
              <a:rPr lang="en-US" altLang="zh-CN" sz="2400" dirty="0">
                <a:solidFill>
                  <a:srgbClr val="00B050"/>
                </a:solidFill>
              </a:rPr>
              <a:t>2-Edge Connected: </a:t>
            </a:r>
            <a:r>
              <a:rPr lang="en-US" altLang="zh-CN" sz="2400" dirty="0"/>
              <a:t>A graph is 2-edge connected if it contains no bridges. </a:t>
            </a:r>
          </a:p>
          <a:p>
            <a:r>
              <a:rPr lang="en-US" altLang="zh-CN" sz="2400" dirty="0">
                <a:solidFill>
                  <a:srgbClr val="00B050"/>
                </a:solidFill>
              </a:rPr>
              <a:t>Cut Vertex: </a:t>
            </a:r>
            <a:r>
              <a:rPr lang="en-US" altLang="zh-CN" sz="2400" dirty="0"/>
              <a:t>Any vertex whose removal results in a disconnected graph.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B050"/>
                </a:solidFill>
              </a:rPr>
              <a:t>Biconnected: </a:t>
            </a:r>
            <a:r>
              <a:rPr lang="en-US" altLang="zh-CN" sz="2400" dirty="0"/>
              <a:t>A graph is biconnected if it contains no cut vertices </a:t>
            </a:r>
            <a:br>
              <a:rPr lang="en-US" altLang="zh-CN" sz="3200" dirty="0"/>
            </a:br>
            <a:endParaRPr lang="en-US" altLang="zh-CN" sz="3200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F343B-32B1-9547-9928-018404D2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E99A1-85DC-D24A-8462-35317AFA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9" y="4435085"/>
            <a:ext cx="3653573" cy="23291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EEF1DE-A265-204F-96E1-C706A184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71" y="4658234"/>
            <a:ext cx="2285237" cy="2106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97023E-44D2-6945-8BFD-89ABDD49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87" y="4745817"/>
            <a:ext cx="1999863" cy="20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41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F6F35-39C0-2141-B56B-6C31C62E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9996"/>
          </a:xfrm>
        </p:spPr>
        <p:txBody>
          <a:bodyPr/>
          <a:lstStyle/>
          <a:p>
            <a:r>
              <a:rPr lang="en-US" altLang="zh-CN" dirty="0"/>
              <a:t>Finding Bridges through DFS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6A79B-2DD4-C146-8F02-A1CB75BF0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5054"/>
            <a:ext cx="7886700" cy="5316422"/>
          </a:xfrm>
        </p:spPr>
        <p:txBody>
          <a:bodyPr>
            <a:normAutofit/>
          </a:bodyPr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intuitive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bridges</a:t>
            </a:r>
            <a:r>
              <a:rPr lang="zh-CN" altLang="en-US" dirty="0"/>
              <a:t> </a:t>
            </a:r>
            <a:r>
              <a:rPr lang="en-US" altLang="zh-CN" dirty="0"/>
              <a:t>is: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“to delete each edge and then apply DFS to determine whether the resulting graph remains connected.”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This would take </a:t>
            </a:r>
            <a:r>
              <a:rPr lang="en-US" altLang="zh-CN" dirty="0">
                <a:solidFill>
                  <a:srgbClr val="00B050"/>
                </a:solidFill>
              </a:rPr>
              <a:t>O(m(n + m)) </a:t>
            </a:r>
            <a:r>
              <a:rPr lang="en-US" altLang="zh-CN" dirty="0"/>
              <a:t>time. </a:t>
            </a:r>
          </a:p>
          <a:p>
            <a:r>
              <a:rPr lang="en-US" altLang="zh-CN" dirty="0"/>
              <a:t>It is possible to identify all the bridges with a single application of DFS in </a:t>
            </a:r>
            <a:r>
              <a:rPr lang="en-US" altLang="zh-CN" dirty="0">
                <a:solidFill>
                  <a:srgbClr val="00B050"/>
                </a:solidFill>
              </a:rPr>
              <a:t>O(n + m) </a:t>
            </a:r>
            <a:r>
              <a:rPr lang="en-US" altLang="zh-CN" dirty="0"/>
              <a:t>time </a:t>
            </a:r>
          </a:p>
          <a:p>
            <a:r>
              <a:rPr lang="en-US" altLang="zh-CN" dirty="0"/>
              <a:t>We assume that G is connected,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r>
              <a:rPr lang="zh-CN" altLang="en-US" dirty="0"/>
              <a:t> </a:t>
            </a:r>
            <a:r>
              <a:rPr lang="en-US" altLang="zh-CN" dirty="0"/>
              <a:t>tree.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DFS tree consists of two types of edges: </a:t>
            </a:r>
          </a:p>
          <a:p>
            <a:pPr lvl="1"/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edges.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A50C20-B491-6B48-8B92-8F217CB9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0" y="430166"/>
            <a:ext cx="6409181" cy="6154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0" y="219075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理论计算机领域合作者关系图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BE3D3-279D-874A-AFCD-D8148680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F5F8-F1DC-1042-A4D0-B29741B4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7264"/>
          </a:xfrm>
        </p:spPr>
        <p:txBody>
          <a:bodyPr/>
          <a:lstStyle/>
          <a:p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bridges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939B6-7EF3-514E-BEEB-405BE2F4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499"/>
            <a:ext cx="7886700" cy="489585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 will present an </a:t>
            </a:r>
            <a:r>
              <a:rPr lang="en-US" altLang="zh-CN" dirty="0">
                <a:solidFill>
                  <a:srgbClr val="00B050"/>
                </a:solidFill>
              </a:rPr>
              <a:t>O(n + m)-time algorithm </a:t>
            </a:r>
            <a:r>
              <a:rPr lang="en-US" altLang="zh-CN" dirty="0"/>
              <a:t>for computing all the bridges of an undirected graph. </a:t>
            </a:r>
          </a:p>
          <a:p>
            <a:r>
              <a:rPr lang="en-US" altLang="zh-CN" dirty="0" err="1">
                <a:solidFill>
                  <a:srgbClr val="00B050"/>
                </a:solidFill>
                <a:highlight>
                  <a:srgbClr val="FFE363"/>
                </a:highlight>
              </a:rPr>
              <a:t>Menger‘s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 theorem: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in a finite graph, the </a:t>
            </a:r>
            <a:r>
              <a:rPr lang="en-US" altLang="zh-CN" dirty="0">
                <a:solidFill>
                  <a:srgbClr val="0070C0"/>
                </a:solidFill>
                <a:highlight>
                  <a:srgbClr val="FFE363"/>
                </a:highlight>
              </a:rPr>
              <a:t>size of a minimum cut set</a:t>
            </a:r>
            <a:r>
              <a:rPr lang="en-US" altLang="zh-CN" dirty="0">
                <a:highlight>
                  <a:srgbClr val="FFE363"/>
                </a:highlight>
              </a:rPr>
              <a:t> is equal to the maximum number of disjoint paths that can be found between any pair of vertices.</a:t>
            </a:r>
            <a:r>
              <a:rPr lang="zh-CN" altLang="en-US" dirty="0">
                <a:highlight>
                  <a:srgbClr val="FFE363"/>
                </a:highlight>
              </a:rPr>
              <a:t> </a:t>
            </a:r>
            <a:endParaRPr lang="en-US" altLang="zh-CN" dirty="0">
              <a:highlight>
                <a:srgbClr val="FFE363"/>
              </a:highlight>
            </a:endParaRPr>
          </a:p>
          <a:p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Property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for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2-edge connected graphs: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between every pair of distinct vertices, there are at least two edge-disjoint paths between them.</a:t>
            </a:r>
            <a:r>
              <a:rPr lang="zh-CN" altLang="en-US" dirty="0">
                <a:highlight>
                  <a:srgbClr val="FFE363"/>
                </a:highlight>
              </a:rPr>
              <a:t> </a:t>
            </a:r>
            <a:endParaRPr lang="en-US" altLang="zh-CN" dirty="0">
              <a:highlight>
                <a:srgbClr val="FFE363"/>
              </a:highlight>
            </a:endParaRPr>
          </a:p>
          <a:p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Property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for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biconnected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solidFill>
                  <a:srgbClr val="00B050"/>
                </a:solidFill>
                <a:highlight>
                  <a:srgbClr val="FFE363"/>
                </a:highlight>
              </a:rPr>
              <a:t>graph:</a:t>
            </a:r>
            <a:r>
              <a:rPr lang="zh-CN" altLang="en-US" dirty="0">
                <a:solidFill>
                  <a:srgbClr val="00B050"/>
                </a:solidFill>
                <a:highlight>
                  <a:srgbClr val="FFE363"/>
                </a:highlight>
              </a:rPr>
              <a:t> </a:t>
            </a:r>
            <a:r>
              <a:rPr lang="en-US" altLang="zh-CN" dirty="0">
                <a:highlight>
                  <a:srgbClr val="FFE363"/>
                </a:highlight>
              </a:rPr>
              <a:t>for every pair of edges there is a simple cycle that contains both edges. </a:t>
            </a:r>
          </a:p>
          <a:p>
            <a:endParaRPr lang="en-US" altLang="zh-CN" dirty="0">
              <a:highlight>
                <a:srgbClr val="FFE363"/>
              </a:highlight>
            </a:endParaRPr>
          </a:p>
          <a:p>
            <a:endParaRPr lang="en-US" altLang="zh-CN" dirty="0">
              <a:highlight>
                <a:srgbClr val="FFE363"/>
              </a:highlight>
            </a:endParaRPr>
          </a:p>
          <a:p>
            <a:endParaRPr lang="en-US" dirty="0">
              <a:highlight>
                <a:srgbClr val="FFE363"/>
              </a:highligh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64022C-33A2-5341-8D70-D088B14B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30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8FB9F-4B47-BE49-91A5-7D319AB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B050"/>
                </a:solidFill>
              </a:rPr>
              <a:t>Menger‘s</a:t>
            </a:r>
            <a:r>
              <a:rPr lang="en-US" altLang="zh-CN" dirty="0">
                <a:solidFill>
                  <a:srgbClr val="00B050"/>
                </a:solidFill>
              </a:rPr>
              <a:t> theorem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B970E7-5B64-1C48-B786-4DB23988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30D6C1-BE40-6D45-B539-B02E7C83F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42" y="1690689"/>
            <a:ext cx="5280000" cy="22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形状 4">
            <a:extLst>
              <a:ext uri="{FF2B5EF4-FFF2-40B4-BE49-F238E27FC236}">
                <a16:creationId xmlns:a16="http://schemas.microsoft.com/office/drawing/2014/main" id="{7CE1B501-DBB4-5E46-8199-45D930A72FF8}"/>
              </a:ext>
            </a:extLst>
          </p:cNvPr>
          <p:cNvSpPr/>
          <p:nvPr/>
        </p:nvSpPr>
        <p:spPr>
          <a:xfrm>
            <a:off x="3189249" y="1787311"/>
            <a:ext cx="691376" cy="2040673"/>
          </a:xfrm>
          <a:custGeom>
            <a:avLst/>
            <a:gdLst>
              <a:gd name="connsiteX0" fmla="*/ 278780 w 691376"/>
              <a:gd name="connsiteY0" fmla="*/ 44605 h 2040673"/>
              <a:gd name="connsiteX1" fmla="*/ 278780 w 691376"/>
              <a:gd name="connsiteY1" fmla="*/ 44605 h 2040673"/>
              <a:gd name="connsiteX2" fmla="*/ 223024 w 691376"/>
              <a:gd name="connsiteY2" fmla="*/ 178419 h 2040673"/>
              <a:gd name="connsiteX3" fmla="*/ 178420 w 691376"/>
              <a:gd name="connsiteY3" fmla="*/ 289932 h 2040673"/>
              <a:gd name="connsiteX4" fmla="*/ 167268 w 691376"/>
              <a:gd name="connsiteY4" fmla="*/ 345688 h 2040673"/>
              <a:gd name="connsiteX5" fmla="*/ 144966 w 691376"/>
              <a:gd name="connsiteY5" fmla="*/ 390293 h 2040673"/>
              <a:gd name="connsiteX6" fmla="*/ 111512 w 691376"/>
              <a:gd name="connsiteY6" fmla="*/ 524107 h 2040673"/>
              <a:gd name="connsiteX7" fmla="*/ 100361 w 691376"/>
              <a:gd name="connsiteY7" fmla="*/ 557561 h 2040673"/>
              <a:gd name="connsiteX8" fmla="*/ 89210 w 691376"/>
              <a:gd name="connsiteY8" fmla="*/ 602166 h 2040673"/>
              <a:gd name="connsiteX9" fmla="*/ 78059 w 691376"/>
              <a:gd name="connsiteY9" fmla="*/ 657922 h 2040673"/>
              <a:gd name="connsiteX10" fmla="*/ 55756 w 691376"/>
              <a:gd name="connsiteY10" fmla="*/ 702527 h 2040673"/>
              <a:gd name="connsiteX11" fmla="*/ 44605 w 691376"/>
              <a:gd name="connsiteY11" fmla="*/ 780585 h 2040673"/>
              <a:gd name="connsiteX12" fmla="*/ 22302 w 691376"/>
              <a:gd name="connsiteY12" fmla="*/ 836341 h 2040673"/>
              <a:gd name="connsiteX13" fmla="*/ 0 w 691376"/>
              <a:gd name="connsiteY13" fmla="*/ 936702 h 2040673"/>
              <a:gd name="connsiteX14" fmla="*/ 22302 w 691376"/>
              <a:gd name="connsiteY14" fmla="*/ 1438507 h 2040673"/>
              <a:gd name="connsiteX15" fmla="*/ 44605 w 691376"/>
              <a:gd name="connsiteY15" fmla="*/ 1550019 h 2040673"/>
              <a:gd name="connsiteX16" fmla="*/ 66907 w 691376"/>
              <a:gd name="connsiteY16" fmla="*/ 1650380 h 2040673"/>
              <a:gd name="connsiteX17" fmla="*/ 111512 w 691376"/>
              <a:gd name="connsiteY17" fmla="*/ 1761893 h 2040673"/>
              <a:gd name="connsiteX18" fmla="*/ 133815 w 691376"/>
              <a:gd name="connsiteY18" fmla="*/ 1828800 h 2040673"/>
              <a:gd name="connsiteX19" fmla="*/ 144966 w 691376"/>
              <a:gd name="connsiteY19" fmla="*/ 1862254 h 2040673"/>
              <a:gd name="connsiteX20" fmla="*/ 156117 w 691376"/>
              <a:gd name="connsiteY20" fmla="*/ 1906858 h 2040673"/>
              <a:gd name="connsiteX21" fmla="*/ 189571 w 691376"/>
              <a:gd name="connsiteY21" fmla="*/ 2007219 h 2040673"/>
              <a:gd name="connsiteX22" fmla="*/ 200722 w 691376"/>
              <a:gd name="connsiteY22" fmla="*/ 2040673 h 2040673"/>
              <a:gd name="connsiteX23" fmla="*/ 323385 w 691376"/>
              <a:gd name="connsiteY23" fmla="*/ 2029522 h 2040673"/>
              <a:gd name="connsiteX24" fmla="*/ 356839 w 691376"/>
              <a:gd name="connsiteY24" fmla="*/ 2018371 h 2040673"/>
              <a:gd name="connsiteX25" fmla="*/ 401444 w 691376"/>
              <a:gd name="connsiteY25" fmla="*/ 2007219 h 2040673"/>
              <a:gd name="connsiteX26" fmla="*/ 434898 w 691376"/>
              <a:gd name="connsiteY26" fmla="*/ 1984917 h 2040673"/>
              <a:gd name="connsiteX27" fmla="*/ 468351 w 691376"/>
              <a:gd name="connsiteY27" fmla="*/ 1973766 h 2040673"/>
              <a:gd name="connsiteX28" fmla="*/ 490654 w 691376"/>
              <a:gd name="connsiteY28" fmla="*/ 1951463 h 2040673"/>
              <a:gd name="connsiteX29" fmla="*/ 524107 w 691376"/>
              <a:gd name="connsiteY29" fmla="*/ 1929161 h 2040673"/>
              <a:gd name="connsiteX30" fmla="*/ 557561 w 691376"/>
              <a:gd name="connsiteY30" fmla="*/ 1806497 h 2040673"/>
              <a:gd name="connsiteX31" fmla="*/ 579863 w 691376"/>
              <a:gd name="connsiteY31" fmla="*/ 1706136 h 2040673"/>
              <a:gd name="connsiteX32" fmla="*/ 602166 w 691376"/>
              <a:gd name="connsiteY32" fmla="*/ 1583473 h 2040673"/>
              <a:gd name="connsiteX33" fmla="*/ 613317 w 691376"/>
              <a:gd name="connsiteY33" fmla="*/ 1471961 h 2040673"/>
              <a:gd name="connsiteX34" fmla="*/ 624468 w 691376"/>
              <a:gd name="connsiteY34" fmla="*/ 1438507 h 2040673"/>
              <a:gd name="connsiteX35" fmla="*/ 635620 w 691376"/>
              <a:gd name="connsiteY35" fmla="*/ 1349297 h 2040673"/>
              <a:gd name="connsiteX36" fmla="*/ 657922 w 691376"/>
              <a:gd name="connsiteY36" fmla="*/ 1204332 h 2040673"/>
              <a:gd name="connsiteX37" fmla="*/ 669073 w 691376"/>
              <a:gd name="connsiteY37" fmla="*/ 1103971 h 2040673"/>
              <a:gd name="connsiteX38" fmla="*/ 680224 w 691376"/>
              <a:gd name="connsiteY38" fmla="*/ 1037063 h 2040673"/>
              <a:gd name="connsiteX39" fmla="*/ 691376 w 691376"/>
              <a:gd name="connsiteY39" fmla="*/ 947854 h 2040673"/>
              <a:gd name="connsiteX40" fmla="*/ 680224 w 691376"/>
              <a:gd name="connsiteY40" fmla="*/ 312234 h 2040673"/>
              <a:gd name="connsiteX41" fmla="*/ 657922 w 691376"/>
              <a:gd name="connsiteY41" fmla="*/ 223024 h 2040673"/>
              <a:gd name="connsiteX42" fmla="*/ 624468 w 691376"/>
              <a:gd name="connsiteY42" fmla="*/ 200722 h 2040673"/>
              <a:gd name="connsiteX43" fmla="*/ 613317 w 691376"/>
              <a:gd name="connsiteY43" fmla="*/ 167268 h 2040673"/>
              <a:gd name="connsiteX44" fmla="*/ 579863 w 691376"/>
              <a:gd name="connsiteY44" fmla="*/ 144966 h 2040673"/>
              <a:gd name="connsiteX45" fmla="*/ 535259 w 691376"/>
              <a:gd name="connsiteY45" fmla="*/ 111512 h 2040673"/>
              <a:gd name="connsiteX46" fmla="*/ 479502 w 691376"/>
              <a:gd name="connsiteY46" fmla="*/ 55756 h 2040673"/>
              <a:gd name="connsiteX47" fmla="*/ 446049 w 691376"/>
              <a:gd name="connsiteY47" fmla="*/ 33454 h 2040673"/>
              <a:gd name="connsiteX48" fmla="*/ 423746 w 691376"/>
              <a:gd name="connsiteY48" fmla="*/ 11151 h 2040673"/>
              <a:gd name="connsiteX49" fmla="*/ 390293 w 691376"/>
              <a:gd name="connsiteY49" fmla="*/ 0 h 2040673"/>
              <a:gd name="connsiteX50" fmla="*/ 323385 w 691376"/>
              <a:gd name="connsiteY50" fmla="*/ 33454 h 2040673"/>
              <a:gd name="connsiteX51" fmla="*/ 278780 w 691376"/>
              <a:gd name="connsiteY51" fmla="*/ 44605 h 204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1376" h="2040673">
                <a:moveTo>
                  <a:pt x="278780" y="44605"/>
                </a:moveTo>
                <a:lnTo>
                  <a:pt x="278780" y="44605"/>
                </a:lnTo>
                <a:cubicBezTo>
                  <a:pt x="164809" y="272553"/>
                  <a:pt x="271057" y="43926"/>
                  <a:pt x="223024" y="178419"/>
                </a:cubicBezTo>
                <a:cubicBezTo>
                  <a:pt x="209559" y="216121"/>
                  <a:pt x="186272" y="250675"/>
                  <a:pt x="178420" y="289932"/>
                </a:cubicBezTo>
                <a:cubicBezTo>
                  <a:pt x="174703" y="308517"/>
                  <a:pt x="173262" y="327707"/>
                  <a:pt x="167268" y="345688"/>
                </a:cubicBezTo>
                <a:cubicBezTo>
                  <a:pt x="162011" y="361458"/>
                  <a:pt x="149924" y="374426"/>
                  <a:pt x="144966" y="390293"/>
                </a:cubicBezTo>
                <a:cubicBezTo>
                  <a:pt x="131252" y="434178"/>
                  <a:pt x="126051" y="480489"/>
                  <a:pt x="111512" y="524107"/>
                </a:cubicBezTo>
                <a:cubicBezTo>
                  <a:pt x="107795" y="535258"/>
                  <a:pt x="103590" y="546259"/>
                  <a:pt x="100361" y="557561"/>
                </a:cubicBezTo>
                <a:cubicBezTo>
                  <a:pt x="96151" y="572297"/>
                  <a:pt x="92535" y="587205"/>
                  <a:pt x="89210" y="602166"/>
                </a:cubicBezTo>
                <a:cubicBezTo>
                  <a:pt x="85099" y="620668"/>
                  <a:pt x="84053" y="639941"/>
                  <a:pt x="78059" y="657922"/>
                </a:cubicBezTo>
                <a:cubicBezTo>
                  <a:pt x="72802" y="673692"/>
                  <a:pt x="63190" y="687659"/>
                  <a:pt x="55756" y="702527"/>
                </a:cubicBezTo>
                <a:cubicBezTo>
                  <a:pt x="52039" y="728546"/>
                  <a:pt x="50980" y="755086"/>
                  <a:pt x="44605" y="780585"/>
                </a:cubicBezTo>
                <a:cubicBezTo>
                  <a:pt x="39750" y="800004"/>
                  <a:pt x="28632" y="817351"/>
                  <a:pt x="22302" y="836341"/>
                </a:cubicBezTo>
                <a:cubicBezTo>
                  <a:pt x="14429" y="859961"/>
                  <a:pt x="4418" y="914609"/>
                  <a:pt x="0" y="936702"/>
                </a:cubicBezTo>
                <a:cubicBezTo>
                  <a:pt x="2814" y="1038006"/>
                  <a:pt x="-1300" y="1289026"/>
                  <a:pt x="22302" y="1438507"/>
                </a:cubicBezTo>
                <a:cubicBezTo>
                  <a:pt x="28214" y="1475950"/>
                  <a:pt x="37171" y="1512848"/>
                  <a:pt x="44605" y="1550019"/>
                </a:cubicBezTo>
                <a:cubicBezTo>
                  <a:pt x="50971" y="1581851"/>
                  <a:pt x="57458" y="1618885"/>
                  <a:pt x="66907" y="1650380"/>
                </a:cubicBezTo>
                <a:cubicBezTo>
                  <a:pt x="111284" y="1798302"/>
                  <a:pt x="66805" y="1650127"/>
                  <a:pt x="111512" y="1761893"/>
                </a:cubicBezTo>
                <a:cubicBezTo>
                  <a:pt x="120243" y="1783720"/>
                  <a:pt x="126381" y="1806498"/>
                  <a:pt x="133815" y="1828800"/>
                </a:cubicBezTo>
                <a:cubicBezTo>
                  <a:pt x="137532" y="1839951"/>
                  <a:pt x="142115" y="1850850"/>
                  <a:pt x="144966" y="1862254"/>
                </a:cubicBezTo>
                <a:cubicBezTo>
                  <a:pt x="148683" y="1877122"/>
                  <a:pt x="151713" y="1892179"/>
                  <a:pt x="156117" y="1906858"/>
                </a:cubicBezTo>
                <a:cubicBezTo>
                  <a:pt x="166250" y="1940634"/>
                  <a:pt x="178420" y="1973765"/>
                  <a:pt x="189571" y="2007219"/>
                </a:cubicBezTo>
                <a:lnTo>
                  <a:pt x="200722" y="2040673"/>
                </a:lnTo>
                <a:cubicBezTo>
                  <a:pt x="241610" y="2036956"/>
                  <a:pt x="282741" y="2035328"/>
                  <a:pt x="323385" y="2029522"/>
                </a:cubicBezTo>
                <a:cubicBezTo>
                  <a:pt x="335021" y="2027860"/>
                  <a:pt x="345537" y="2021600"/>
                  <a:pt x="356839" y="2018371"/>
                </a:cubicBezTo>
                <a:cubicBezTo>
                  <a:pt x="371575" y="2014161"/>
                  <a:pt x="386576" y="2010936"/>
                  <a:pt x="401444" y="2007219"/>
                </a:cubicBezTo>
                <a:cubicBezTo>
                  <a:pt x="412595" y="1999785"/>
                  <a:pt x="422911" y="1990911"/>
                  <a:pt x="434898" y="1984917"/>
                </a:cubicBezTo>
                <a:cubicBezTo>
                  <a:pt x="445411" y="1979660"/>
                  <a:pt x="458272" y="1979814"/>
                  <a:pt x="468351" y="1973766"/>
                </a:cubicBezTo>
                <a:cubicBezTo>
                  <a:pt x="477366" y="1968357"/>
                  <a:pt x="482444" y="1958031"/>
                  <a:pt x="490654" y="1951463"/>
                </a:cubicBezTo>
                <a:cubicBezTo>
                  <a:pt x="501119" y="1943091"/>
                  <a:pt x="512956" y="1936595"/>
                  <a:pt x="524107" y="1929161"/>
                </a:cubicBezTo>
                <a:cubicBezTo>
                  <a:pt x="558921" y="1824723"/>
                  <a:pt x="536546" y="1901068"/>
                  <a:pt x="557561" y="1806497"/>
                </a:cubicBezTo>
                <a:cubicBezTo>
                  <a:pt x="568663" y="1756537"/>
                  <a:pt x="571452" y="1760804"/>
                  <a:pt x="579863" y="1706136"/>
                </a:cubicBezTo>
                <a:cubicBezTo>
                  <a:pt x="597876" y="1589054"/>
                  <a:pt x="579419" y="1651715"/>
                  <a:pt x="602166" y="1583473"/>
                </a:cubicBezTo>
                <a:cubicBezTo>
                  <a:pt x="605883" y="1546302"/>
                  <a:pt x="607637" y="1508883"/>
                  <a:pt x="613317" y="1471961"/>
                </a:cubicBezTo>
                <a:cubicBezTo>
                  <a:pt x="615104" y="1460343"/>
                  <a:pt x="622365" y="1450072"/>
                  <a:pt x="624468" y="1438507"/>
                </a:cubicBezTo>
                <a:cubicBezTo>
                  <a:pt x="629829" y="1409022"/>
                  <a:pt x="632310" y="1379082"/>
                  <a:pt x="635620" y="1349297"/>
                </a:cubicBezTo>
                <a:cubicBezTo>
                  <a:pt x="649995" y="1219926"/>
                  <a:pt x="634312" y="1275163"/>
                  <a:pt x="657922" y="1204332"/>
                </a:cubicBezTo>
                <a:cubicBezTo>
                  <a:pt x="661639" y="1170878"/>
                  <a:pt x="664625" y="1137335"/>
                  <a:pt x="669073" y="1103971"/>
                </a:cubicBezTo>
                <a:cubicBezTo>
                  <a:pt x="672061" y="1081559"/>
                  <a:pt x="677026" y="1059446"/>
                  <a:pt x="680224" y="1037063"/>
                </a:cubicBezTo>
                <a:cubicBezTo>
                  <a:pt x="684462" y="1007396"/>
                  <a:pt x="687659" y="977590"/>
                  <a:pt x="691376" y="947854"/>
                </a:cubicBezTo>
                <a:cubicBezTo>
                  <a:pt x="687659" y="735981"/>
                  <a:pt x="687056" y="524030"/>
                  <a:pt x="680224" y="312234"/>
                </a:cubicBezTo>
                <a:cubicBezTo>
                  <a:pt x="680154" y="310065"/>
                  <a:pt x="666765" y="234077"/>
                  <a:pt x="657922" y="223024"/>
                </a:cubicBezTo>
                <a:cubicBezTo>
                  <a:pt x="649550" y="212559"/>
                  <a:pt x="635619" y="208156"/>
                  <a:pt x="624468" y="200722"/>
                </a:cubicBezTo>
                <a:cubicBezTo>
                  <a:pt x="620751" y="189571"/>
                  <a:pt x="620660" y="176447"/>
                  <a:pt x="613317" y="167268"/>
                </a:cubicBezTo>
                <a:cubicBezTo>
                  <a:pt x="604945" y="156803"/>
                  <a:pt x="590769" y="152756"/>
                  <a:pt x="579863" y="144966"/>
                </a:cubicBezTo>
                <a:cubicBezTo>
                  <a:pt x="564740" y="134164"/>
                  <a:pt x="549150" y="123859"/>
                  <a:pt x="535259" y="111512"/>
                </a:cubicBezTo>
                <a:cubicBezTo>
                  <a:pt x="515614" y="94050"/>
                  <a:pt x="501371" y="70336"/>
                  <a:pt x="479502" y="55756"/>
                </a:cubicBezTo>
                <a:cubicBezTo>
                  <a:pt x="468351" y="48322"/>
                  <a:pt x="456514" y="41826"/>
                  <a:pt x="446049" y="33454"/>
                </a:cubicBezTo>
                <a:cubicBezTo>
                  <a:pt x="437839" y="26886"/>
                  <a:pt x="432761" y="16560"/>
                  <a:pt x="423746" y="11151"/>
                </a:cubicBezTo>
                <a:cubicBezTo>
                  <a:pt x="413667" y="5103"/>
                  <a:pt x="401444" y="3717"/>
                  <a:pt x="390293" y="0"/>
                </a:cubicBezTo>
                <a:cubicBezTo>
                  <a:pt x="367693" y="5650"/>
                  <a:pt x="334432" y="5837"/>
                  <a:pt x="323385" y="33454"/>
                </a:cubicBezTo>
                <a:cubicBezTo>
                  <a:pt x="319244" y="43807"/>
                  <a:pt x="286214" y="42746"/>
                  <a:pt x="278780" y="44605"/>
                </a:cubicBezTo>
                <a:close/>
              </a:path>
            </a:pathLst>
          </a:custGeom>
          <a:solidFill>
            <a:srgbClr val="1D9A78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0A4359-8CAD-A448-B7B7-F492B773A259}"/>
              </a:ext>
            </a:extLst>
          </p:cNvPr>
          <p:cNvSpPr txBox="1"/>
          <p:nvPr/>
        </p:nvSpPr>
        <p:spPr>
          <a:xfrm>
            <a:off x="1499942" y="4348976"/>
            <a:ext cx="4091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Cardility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r>
              <a:rPr lang="zh-CN" altLang="en-US" sz="2400" dirty="0"/>
              <a:t> </a:t>
            </a:r>
            <a:r>
              <a:rPr lang="en-US" altLang="zh-CN" sz="2400" dirty="0"/>
              <a:t>cut</a:t>
            </a:r>
            <a:r>
              <a:rPr lang="zh-CN" altLang="en-US" sz="2400" dirty="0"/>
              <a:t> </a:t>
            </a:r>
            <a:r>
              <a:rPr lang="en-US" altLang="zh-CN" sz="2400" dirty="0"/>
              <a:t>set: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844B04-B59D-644E-8982-CE1C648C6E28}"/>
              </a:ext>
            </a:extLst>
          </p:cNvPr>
          <p:cNvSpPr txBox="1"/>
          <p:nvPr/>
        </p:nvSpPr>
        <p:spPr>
          <a:xfrm>
            <a:off x="1499942" y="5004178"/>
            <a:ext cx="618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maximum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disjoint</a:t>
            </a:r>
            <a:r>
              <a:rPr lang="zh-CN" altLang="en-US" sz="2400" dirty="0"/>
              <a:t> </a:t>
            </a:r>
            <a:r>
              <a:rPr lang="en-US" altLang="zh-CN" sz="2400" dirty="0"/>
              <a:t>paths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any</a:t>
            </a:r>
            <a:r>
              <a:rPr lang="zh-CN" altLang="en-US" sz="2400" dirty="0"/>
              <a:t> </a:t>
            </a:r>
            <a:r>
              <a:rPr lang="en-US" altLang="zh-CN" sz="2400" dirty="0"/>
              <a:t>pair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vertices: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037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9EF91-C7D7-B146-B166-1264F064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67" y="365127"/>
            <a:ext cx="8325779" cy="772298"/>
          </a:xfrm>
        </p:spPr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Finding Bridges through DFS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6AA0A-1EF6-C446-921D-5E6292432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6995"/>
            <a:ext cx="4690482" cy="516587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Suppose that we are currently processing a vertex u in </a:t>
            </a:r>
            <a:r>
              <a:rPr lang="en-US" altLang="zh-CN" dirty="0" err="1"/>
              <a:t>DFSvisit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We see an edge (</a:t>
            </a:r>
            <a:r>
              <a:rPr lang="en-US" altLang="zh-CN" dirty="0" err="1">
                <a:solidFill>
                  <a:srgbClr val="00B050"/>
                </a:solidFill>
              </a:rPr>
              <a:t>u,v</a:t>
            </a:r>
            <a:r>
              <a:rPr lang="en-US" altLang="zh-CN" dirty="0">
                <a:solidFill>
                  <a:srgbClr val="00B050"/>
                </a:solidFill>
              </a:rPr>
              <a:t>) going to a neighbor v of u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If this edge is a back edge,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 </a:t>
            </a:r>
            <a:r>
              <a:rPr lang="en-US" altLang="zh-CN" dirty="0">
                <a:solidFill>
                  <a:srgbClr val="00B050"/>
                </a:solidFill>
              </a:rPr>
              <a:t>limit consideration to when (</a:t>
            </a:r>
            <a:r>
              <a:rPr lang="en-US" altLang="zh-CN" dirty="0" err="1">
                <a:solidFill>
                  <a:srgbClr val="00B050"/>
                </a:solidFill>
              </a:rPr>
              <a:t>u,v</a:t>
            </a:r>
            <a:r>
              <a:rPr lang="en-US" altLang="zh-CN" dirty="0">
                <a:solidFill>
                  <a:srgbClr val="00B050"/>
                </a:solidFill>
              </a:rPr>
              <a:t>) is a tree 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keep track of the back edges in the subtree rooted at v.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3CBD18-9553-FB41-8416-70902B09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52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7A81F8-96EC-D142-88F5-CADDB12B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14" y="949716"/>
            <a:ext cx="2274075" cy="2960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1465A1-A841-5A43-8590-1C6A9DFC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53" y="3593637"/>
            <a:ext cx="3289795" cy="31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2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0FD02-D4E1-FE46-AF27-E737AB38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Finding Bridges through DFS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EA987-D77A-AF4A-B27C-2DB8228B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Lemma: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An edge (</a:t>
            </a:r>
            <a:r>
              <a:rPr lang="en-US" altLang="zh-CN" dirty="0" err="1"/>
              <a:t>u,v</a:t>
            </a:r>
            <a:r>
              <a:rPr lang="en-US" altLang="zh-CN" dirty="0"/>
              <a:t>) is a bridge </a:t>
            </a:r>
            <a:r>
              <a:rPr lang="en-US" altLang="zh-CN" dirty="0">
                <a:solidFill>
                  <a:srgbClr val="00B050"/>
                </a:solidFill>
              </a:rPr>
              <a:t>if and only if it is a tree edge and</a:t>
            </a:r>
            <a:r>
              <a:rPr lang="en-US" altLang="zh-CN" dirty="0"/>
              <a:t> (assuming that u is the parent of v) </a:t>
            </a:r>
            <a:r>
              <a:rPr lang="en-US" altLang="zh-CN" dirty="0">
                <a:solidFill>
                  <a:srgbClr val="00B050"/>
                </a:solidFill>
              </a:rPr>
              <a:t>there is no back edge within v’s subtree that leads to a vertex whose discovery time is strictly smaller than v’s discovery time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How can we design an algorithm that tests this condition?</a:t>
            </a:r>
          </a:p>
          <a:p>
            <a:r>
              <a:rPr lang="en-US" altLang="zh-CN" dirty="0"/>
              <a:t>We will introduce an </a:t>
            </a:r>
            <a:r>
              <a:rPr lang="en-US" altLang="zh-CN" dirty="0">
                <a:solidFill>
                  <a:srgbClr val="C00000"/>
                </a:solidFill>
              </a:rPr>
              <a:t>auxiliary quantity</a:t>
            </a:r>
            <a:r>
              <a:rPr lang="en-US" altLang="zh-CN" dirty="0"/>
              <a:t>, which will be computed as the DFS runs.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define: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Low[u]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00B050"/>
                </a:solidFill>
              </a:rPr>
              <a:t>min(d[u], min{d[w] : for back edge (v, w) where v is a descendant of u})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1D742-7DCD-F846-B65E-60411C5D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3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5A22F-DC1A-4343-85FF-2CB7791F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6039"/>
            <a:ext cx="7886700" cy="749996"/>
          </a:xfrm>
        </p:spPr>
        <p:txBody>
          <a:bodyPr/>
          <a:lstStyle/>
          <a:p>
            <a:r>
              <a:rPr lang="en-US" altLang="zh-CN" dirty="0"/>
              <a:t>Finding Bridges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DFS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1E844-EDF6-2343-B5F1-DE242EA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97512"/>
            <a:ext cx="3943350" cy="4916875"/>
          </a:xfrm>
        </p:spPr>
        <p:txBody>
          <a:bodyPr/>
          <a:lstStyle/>
          <a:p>
            <a:r>
              <a:rPr lang="en-US" altLang="zh-CN" dirty="0"/>
              <a:t>Intuitively, </a:t>
            </a:r>
            <a:r>
              <a:rPr lang="en-US" altLang="zh-CN" dirty="0">
                <a:solidFill>
                  <a:srgbClr val="00B050"/>
                </a:solidFill>
              </a:rPr>
              <a:t>Low[u] is the closest to the root that you can get </a:t>
            </a:r>
            <a:r>
              <a:rPr lang="en-US" altLang="zh-CN" dirty="0"/>
              <a:t>in the tree by taking any one back edge from either u or any of its descendants.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“Low”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generally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higher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tree.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B6691D-65CA-FF43-9F51-81D88ACA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889CB7-C17D-AC4A-9FD9-C89B814607BF}"/>
              </a:ext>
            </a:extLst>
          </p:cNvPr>
          <p:cNvSpPr txBox="1"/>
          <p:nvPr/>
        </p:nvSpPr>
        <p:spPr>
          <a:xfrm>
            <a:off x="925552" y="1232236"/>
            <a:ext cx="74601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Low[u] = </a:t>
            </a:r>
            <a:r>
              <a:rPr lang="en-US" altLang="zh-CN" sz="2800" dirty="0">
                <a:solidFill>
                  <a:srgbClr val="00B050"/>
                </a:solidFill>
              </a:rPr>
              <a:t>min(d[u], min{d[w] : for back edge (v, w) where v is a descendant of u})</a:t>
            </a:r>
            <a:r>
              <a:rPr lang="en-US" altLang="zh-CN" sz="2800" dirty="0"/>
              <a:t>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6F68F6-9EE9-CC48-A0F0-9859DD100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04" y="2486696"/>
            <a:ext cx="3779546" cy="36576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8EA202-2FCD-0A49-99C2-01F79EA1965F}"/>
              </a:ext>
            </a:extLst>
          </p:cNvPr>
          <p:cNvSpPr txBox="1"/>
          <p:nvPr/>
        </p:nvSpPr>
        <p:spPr>
          <a:xfrm>
            <a:off x="7683190" y="3534937"/>
            <a:ext cx="115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Low[u]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2F4B1E-6D2C-5E4F-B709-897EC2C7FCE6}"/>
              </a:ext>
            </a:extLst>
          </p:cNvPr>
          <p:cNvSpPr txBox="1"/>
          <p:nvPr/>
        </p:nvSpPr>
        <p:spPr>
          <a:xfrm>
            <a:off x="7772399" y="24866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F97528-7055-4149-8400-8667B7213DD6}"/>
              </a:ext>
            </a:extLst>
          </p:cNvPr>
          <p:cNvSpPr txBox="1"/>
          <p:nvPr/>
        </p:nvSpPr>
        <p:spPr>
          <a:xfrm>
            <a:off x="7486650" y="30108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601A96-AC54-D941-B3FB-4B8D067D4DF6}"/>
              </a:ext>
            </a:extLst>
          </p:cNvPr>
          <p:cNvSpPr txBox="1"/>
          <p:nvPr/>
        </p:nvSpPr>
        <p:spPr>
          <a:xfrm>
            <a:off x="7639897" y="417673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Low[u]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d(b)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792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C3F04-6A35-F845-B1EF-22BC81BF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Low[u]?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0C7556-80AE-4E4B-8B14-AD5A91F4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83112"/>
            <a:ext cx="4679331" cy="5238364"/>
          </a:xfrm>
        </p:spPr>
        <p:txBody>
          <a:bodyPr>
            <a:normAutofit/>
          </a:bodyPr>
          <a:lstStyle/>
          <a:p>
            <a:r>
              <a:rPr lang="en-US" altLang="zh-CN" dirty="0"/>
              <a:t>Suppose that we are performing DFS on the vertex u.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Back edge (u, v): Low[u] = min(Low[u], d[v]). </a:t>
            </a:r>
            <a:r>
              <a:rPr lang="en-US" altLang="zh-CN" dirty="0"/>
              <a:t>Explanation: We have detected a new back edge coming out of u. If this goes to a lower d-value than the previous back edge then make this the new Low (see Figure).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B00DAB-DC76-B244-9F20-F919795D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0E143-4083-5242-8413-482F8094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961" y="2929567"/>
            <a:ext cx="3689408" cy="21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9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2DFB5-7617-0540-A7E5-26C22923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Low[u]?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12B71-D2DC-D84A-8E5A-24DFCBF3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03256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Tree edge (</a:t>
            </a:r>
            <a:r>
              <a:rPr lang="en-US" altLang="zh-CN" dirty="0" err="1">
                <a:solidFill>
                  <a:srgbClr val="00B050"/>
                </a:solidFill>
              </a:rPr>
              <a:t>u,v</a:t>
            </a:r>
            <a:r>
              <a:rPr lang="en-US" altLang="zh-CN" dirty="0">
                <a:solidFill>
                  <a:srgbClr val="00B050"/>
                </a:solidFill>
              </a:rPr>
              <a:t>): Low[u] = min(Low[u],Low[v]). </a:t>
            </a:r>
            <a:r>
              <a:rPr lang="en-US" altLang="zh-CN" dirty="0"/>
              <a:t>Explanation: Since v is in the subtree rooted at u any single back edge leaving the tree rooted at v is a single back edge for the tree rooted at u (see Figure).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48D0B-B3AD-1347-8A26-A153DA59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56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FBD8E-1CC7-3B49-B285-3C8B60F5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51" y="2325998"/>
            <a:ext cx="4138421" cy="26778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19798D-8B24-5149-B591-43DD6975ABAC}"/>
              </a:ext>
            </a:extLst>
          </p:cNvPr>
          <p:cNvSpPr txBox="1"/>
          <p:nvPr/>
        </p:nvSpPr>
        <p:spPr>
          <a:xfrm>
            <a:off x="3258485" y="5715298"/>
            <a:ext cx="5353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什么情况下是没有</a:t>
            </a:r>
            <a:r>
              <a:rPr lang="en-US" altLang="zh-CN" dirty="0" err="1"/>
              <a:t>backedge</a:t>
            </a:r>
            <a:r>
              <a:rPr lang="zh-CN" altLang="en-US" dirty="0"/>
              <a:t>呢？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u=</a:t>
            </a:r>
            <a:r>
              <a:rPr lang="en-US" altLang="zh-CN" dirty="0" err="1">
                <a:solidFill>
                  <a:srgbClr val="00B050"/>
                </a:solidFill>
              </a:rPr>
              <a:t>pred</a:t>
            </a:r>
            <a:r>
              <a:rPr lang="en-US" altLang="zh-CN" dirty="0">
                <a:solidFill>
                  <a:srgbClr val="00B050"/>
                </a:solidFill>
              </a:rPr>
              <a:t>[v]</a:t>
            </a:r>
            <a:r>
              <a:rPr lang="zh-CN" altLang="en-US" dirty="0">
                <a:solidFill>
                  <a:srgbClr val="00B050"/>
                </a:solidFill>
              </a:rPr>
              <a:t>，</a:t>
            </a:r>
            <a:r>
              <a:rPr lang="en-US" altLang="zh-CN" dirty="0">
                <a:solidFill>
                  <a:srgbClr val="00B050"/>
                </a:solidFill>
              </a:rPr>
              <a:t>d[v]==low[v]</a:t>
            </a:r>
            <a:r>
              <a:rPr lang="zh-CN" altLang="en-US" dirty="0">
                <a:solidFill>
                  <a:srgbClr val="00B050"/>
                </a:solidFill>
              </a:rPr>
              <a:t>时，</a:t>
            </a:r>
            <a:r>
              <a:rPr lang="en-US" altLang="zh-CN" dirty="0">
                <a:solidFill>
                  <a:srgbClr val="00B050"/>
                </a:solidFill>
              </a:rPr>
              <a:t>v</a:t>
            </a:r>
            <a:r>
              <a:rPr lang="zh-CN" altLang="en-US" dirty="0">
                <a:solidFill>
                  <a:srgbClr val="00B050"/>
                </a:solidFill>
              </a:rPr>
              <a:t>没有向上的</a:t>
            </a:r>
            <a:r>
              <a:rPr lang="en-US" altLang="zh-CN" dirty="0" err="1">
                <a:solidFill>
                  <a:srgbClr val="00B050"/>
                </a:solidFill>
              </a:rPr>
              <a:t>backedge</a:t>
            </a:r>
            <a:r>
              <a:rPr lang="zh-CN" altLang="en-US" dirty="0">
                <a:solidFill>
                  <a:srgbClr val="00B050"/>
                </a:solidFill>
              </a:rPr>
              <a:t>。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3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61285-BB13-7043-8C7D-714BAFF0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Low[u]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890E3-46CD-6D43-B809-08F3549A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E9842-8A9B-4F4E-A38C-93330542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07" y="1873362"/>
            <a:ext cx="5767095" cy="40583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88CCF5-1616-A449-A45B-9C993C48A02F}"/>
              </a:ext>
            </a:extLst>
          </p:cNvPr>
          <p:cNvSpPr txBox="1"/>
          <p:nvPr/>
        </p:nvSpPr>
        <p:spPr>
          <a:xfrm>
            <a:off x="6356195" y="2976705"/>
            <a:ext cx="2497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// 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u,v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) is a tree edge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21FEE1-0352-7740-837B-A0F48F71AFFA}"/>
              </a:ext>
            </a:extLst>
          </p:cNvPr>
          <p:cNvSpPr txBox="1"/>
          <p:nvPr/>
        </p:nvSpPr>
        <p:spPr>
          <a:xfrm>
            <a:off x="6356195" y="3346037"/>
            <a:ext cx="2330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 // v’s parent is u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BDAF2A-AE50-584E-A88C-7CAEC94A5020}"/>
              </a:ext>
            </a:extLst>
          </p:cNvPr>
          <p:cNvSpPr txBox="1"/>
          <p:nvPr/>
        </p:nvSpPr>
        <p:spPr>
          <a:xfrm>
            <a:off x="6356195" y="4331671"/>
            <a:ext cx="263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// 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u,v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) is a back edge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265576-ED6E-084C-AFEC-9FEBFAD50FC4}"/>
              </a:ext>
            </a:extLst>
          </p:cNvPr>
          <p:cNvSpPr txBox="1"/>
          <p:nvPr/>
        </p:nvSpPr>
        <p:spPr>
          <a:xfrm>
            <a:off x="6244683" y="4733864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 // update Low[u]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A45869-9446-0648-A590-3E2E44D4D4A1}"/>
              </a:ext>
            </a:extLst>
          </p:cNvPr>
          <p:cNvSpPr txBox="1"/>
          <p:nvPr/>
        </p:nvSpPr>
        <p:spPr>
          <a:xfrm>
            <a:off x="1081668" y="5987019"/>
            <a:ext cx="7310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If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v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has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been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discovered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and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v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not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u’s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parent,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(u,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v)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back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edge.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48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88D56-F37D-FD47-B10C-D501F4B8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0718"/>
          </a:xfrm>
        </p:spPr>
        <p:txBody>
          <a:bodyPr/>
          <a:lstStyle/>
          <a:p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bridges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E61BF9-596E-4A43-8879-2C47D552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A1A6E4-E960-5E42-A6C3-01E795F5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46236"/>
            <a:ext cx="5938068" cy="41858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598C8B-3B78-A847-AAA7-CE7F85B3EC6F}"/>
              </a:ext>
            </a:extLst>
          </p:cNvPr>
          <p:cNvSpPr txBox="1"/>
          <p:nvPr/>
        </p:nvSpPr>
        <p:spPr>
          <a:xfrm>
            <a:off x="5667670" y="3630827"/>
            <a:ext cx="3637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// DFS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and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calculate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Low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values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71CD8C-2FA5-9747-A227-38F82090FD8F}"/>
              </a:ext>
            </a:extLst>
          </p:cNvPr>
          <p:cNvSpPr txBox="1"/>
          <p:nvPr/>
        </p:nvSpPr>
        <p:spPr>
          <a:xfrm>
            <a:off x="6336320" y="4565433"/>
            <a:ext cx="2807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//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no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back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edge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to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upper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tree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endParaRPr lang="en-US" altLang="zh-CN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C290BB-5587-944A-9F2D-F28C43813979}"/>
              </a:ext>
            </a:extLst>
          </p:cNvPr>
          <p:cNvSpPr txBox="1"/>
          <p:nvPr/>
        </p:nvSpPr>
        <p:spPr>
          <a:xfrm>
            <a:off x="970177" y="5798146"/>
            <a:ext cx="7645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A bridge is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detected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if there is no back edge in v’s subtree going to an earlier discovered vertex, that is, d[v] = Low[v]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5A6BC4-980B-7541-B30B-9D90AF00C1EA}"/>
              </a:ext>
            </a:extLst>
          </p:cNvPr>
          <p:cNvSpPr txBox="1"/>
          <p:nvPr/>
        </p:nvSpPr>
        <p:spPr>
          <a:xfrm>
            <a:off x="5883662" y="2282278"/>
            <a:ext cx="263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//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Initialization</a:t>
            </a:r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</a:t>
            </a:r>
            <a:endParaRPr lang="en-US" altLang="zh-CN" dirty="0">
              <a:solidFill>
                <a:srgbClr val="00B05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18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F4B34-F372-2549-A3E0-0C8B505C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8E53D-454B-CF41-B4DD-0ED25C9C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A68DD-BFAB-3F4C-8AE0-64B3BEF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6551"/>
            <a:ext cx="2758148" cy="38008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FBF1DF-283E-8445-8A2E-3CE690ACA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18" y="1483587"/>
            <a:ext cx="4622164" cy="4872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E7EB88-5F9D-0840-B2B3-5C81C265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566" y="4773260"/>
            <a:ext cx="1269845" cy="17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7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1573857"/>
            <a:ext cx="8274050" cy="5284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2050" y="800100"/>
            <a:ext cx="373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航空路线图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704CF-A905-1B4B-A874-11FC05C7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58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7209A-C5AE-7249-82BE-C3206953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Articulation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7AA7A-75E6-FB4A-97AA-0F6A2DFA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adapt the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finding algorithm to compute cut vertices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Articulation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r>
              <a:rPr lang="en-US" altLang="zh-CN" dirty="0"/>
              <a:t>)?</a:t>
            </a:r>
          </a:p>
          <a:p>
            <a:pPr lvl="1"/>
            <a:r>
              <a:rPr lang="en-US" altLang="zh-CN" dirty="0"/>
              <a:t>The computation of Low is the same, but a different condition is applied to determine which vertices are cut vertices. 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0A81F-3088-F342-BDF7-F21F0A2C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Articulation Points or Cut Vertices in a Graph">
            <a:extLst>
              <a:ext uri="{FF2B5EF4-FFF2-40B4-BE49-F238E27FC236}">
                <a16:creationId xmlns:a16="http://schemas.microsoft.com/office/drawing/2014/main" id="{5AD1A3A8-11DB-204B-8B68-F99CF2EC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76663"/>
            <a:ext cx="3609976" cy="227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iculation Points or Cut Vertices in a Graph">
            <a:extLst>
              <a:ext uri="{FF2B5EF4-FFF2-40B4-BE49-F238E27FC236}">
                <a16:creationId xmlns:a16="http://schemas.microsoft.com/office/drawing/2014/main" id="{41BC70B6-EB64-4E48-81D1-255A38C2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3776663"/>
            <a:ext cx="3810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84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7B27F-3550-4247-9C59-B0C0683A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827881"/>
          </a:xfrm>
        </p:spPr>
        <p:txBody>
          <a:bodyPr/>
          <a:lstStyle/>
          <a:p>
            <a:r>
              <a:rPr lang="en-US" altLang="zh-CN" b="1" dirty="0"/>
              <a:t>Articulation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9E188-2A15-3745-94AF-852012D23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793"/>
            <a:ext cx="7886700" cy="4351338"/>
          </a:xfrm>
        </p:spPr>
        <p:txBody>
          <a:bodyPr/>
          <a:lstStyle/>
          <a:p>
            <a:r>
              <a:rPr lang="en-US" altLang="zh-CN" dirty="0"/>
              <a:t>In DFS tree, a vertex u is articulation point if one of the following two conditions is true. </a:t>
            </a:r>
          </a:p>
          <a:p>
            <a:pPr lvl="1"/>
            <a:r>
              <a:rPr lang="en-US" altLang="zh-CN" dirty="0"/>
              <a:t>u is </a:t>
            </a:r>
            <a:r>
              <a:rPr lang="en-US" altLang="zh-CN" dirty="0">
                <a:solidFill>
                  <a:srgbClr val="00B050"/>
                </a:solidFill>
              </a:rPr>
              <a:t>root of DFS tree </a:t>
            </a:r>
            <a:r>
              <a:rPr lang="en-US" altLang="zh-CN" dirty="0"/>
              <a:t>and it has at least two children. </a:t>
            </a:r>
          </a:p>
          <a:p>
            <a:pPr lvl="1"/>
            <a:r>
              <a:rPr lang="en-US" altLang="zh-CN" dirty="0"/>
              <a:t>u is not root of DFS tree and it </a:t>
            </a:r>
            <a:r>
              <a:rPr lang="en-US" altLang="zh-CN" dirty="0">
                <a:solidFill>
                  <a:srgbClr val="00B050"/>
                </a:solidFill>
              </a:rPr>
              <a:t>has a child v such that no vertex in subtree rooted with v has a back edge to one of the ancestors (in DFS tree) of u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AD6361-D9CE-4A40-9748-AFAA4E53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61</a:t>
            </a:fld>
            <a:endParaRPr lang="en-US"/>
          </a:p>
        </p:txBody>
      </p:sp>
      <p:pic>
        <p:nvPicPr>
          <p:cNvPr id="3074" name="Picture 2" descr="leaf in DFS Tree can never be an articulation point">
            <a:extLst>
              <a:ext uri="{FF2B5EF4-FFF2-40B4-BE49-F238E27FC236}">
                <a16:creationId xmlns:a16="http://schemas.microsoft.com/office/drawing/2014/main" id="{F490F180-8E1F-144D-AD5D-869E11E8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9" y="3505200"/>
            <a:ext cx="73533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0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5ABFB-A369-6D46-86A8-4B9F718B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altLang="zh-CN" b="1" dirty="0"/>
              <a:t>Articulation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3AEE-C503-F344-8183-AA3F275BE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0139"/>
                <a:ext cx="7886700" cy="4351338"/>
              </a:xfrm>
            </p:spPr>
            <p:txBody>
              <a:bodyPr/>
              <a:lstStyle/>
              <a:p>
                <a:r>
                  <a:rPr lang="en-US" altLang="zh-CN" dirty="0"/>
                  <a:t>d[v]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discovery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</a:t>
                </a:r>
              </a:p>
              <a:p>
                <a:r>
                  <a:rPr lang="en-US" altLang="zh-CN" dirty="0"/>
                  <a:t>low[v]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lowest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value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</a:rPr>
                  <a:t>low[w]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w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v’s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subtree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For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each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u,v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if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low[v]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zh-CN" alt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</m:oMath>
                </a14:m>
                <a:endParaRPr lang="en-US" altLang="zh-CN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0070C0"/>
                    </a:solidFill>
                  </a:rPr>
                  <a:t>articulation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point.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3AEE-C503-F344-8183-AA3F275BE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0139"/>
                <a:ext cx="7886700" cy="4351338"/>
              </a:xfrm>
              <a:blipFill>
                <a:blip r:embed="rId2"/>
                <a:stretch>
                  <a:fillRect l="-16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08828-E054-5647-9456-0C09E540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2A4C5C-2912-FB49-92CB-1461B08E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7" y="4308804"/>
            <a:ext cx="4273519" cy="20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B4387F4-B725-0B46-AAC7-03505751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173" y="986267"/>
            <a:ext cx="2677054" cy="51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C77249-F9EF-B64F-953A-306E093D9BAD}"/>
              </a:ext>
            </a:extLst>
          </p:cNvPr>
          <p:cNvSpPr txBox="1"/>
          <p:nvPr/>
        </p:nvSpPr>
        <p:spPr>
          <a:xfrm>
            <a:off x="7369050" y="12474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1/1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2EB7B8-D886-EE49-BBD3-0F3EE8FC373D}"/>
              </a:ext>
            </a:extLst>
          </p:cNvPr>
          <p:cNvSpPr txBox="1"/>
          <p:nvPr/>
        </p:nvSpPr>
        <p:spPr>
          <a:xfrm>
            <a:off x="7337536" y="22649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2/1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CCE844-059A-4549-BE6F-C5D323DA156E}"/>
              </a:ext>
            </a:extLst>
          </p:cNvPr>
          <p:cNvSpPr txBox="1"/>
          <p:nvPr/>
        </p:nvSpPr>
        <p:spPr>
          <a:xfrm>
            <a:off x="8579591" y="408829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6/1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A5A55C-0690-BC42-9B50-23181930F3C6}"/>
              </a:ext>
            </a:extLst>
          </p:cNvPr>
          <p:cNvSpPr txBox="1"/>
          <p:nvPr/>
        </p:nvSpPr>
        <p:spPr>
          <a:xfrm>
            <a:off x="7266700" y="32970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3/1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BD894E-194A-854E-AE8B-57D1CF42C77A}"/>
              </a:ext>
            </a:extLst>
          </p:cNvPr>
          <p:cNvSpPr txBox="1"/>
          <p:nvPr/>
        </p:nvSpPr>
        <p:spPr>
          <a:xfrm>
            <a:off x="7241064" y="4502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4/3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3BCF91-DB6E-3246-9AA5-B718A205CBF6}"/>
              </a:ext>
            </a:extLst>
          </p:cNvPr>
          <p:cNvSpPr txBox="1"/>
          <p:nvPr/>
        </p:nvSpPr>
        <p:spPr>
          <a:xfrm>
            <a:off x="7266700" y="5602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28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8E6AF-0AEC-694B-834F-D8C0E8AB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556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Articulation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673A6-F458-1A4C-B1CE-AE5880670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09932-662E-0643-889F-88826D2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190F16-E00C-6945-B803-221C234F2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273" y="987136"/>
            <a:ext cx="7440860" cy="55057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6B1334-9BBE-B441-B30D-460FDF61B7FB}"/>
              </a:ext>
            </a:extLst>
          </p:cNvPr>
          <p:cNvSpPr txBox="1"/>
          <p:nvPr/>
        </p:nvSpPr>
        <p:spPr>
          <a:xfrm>
            <a:off x="973097" y="6466162"/>
            <a:ext cx="717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https://</a:t>
            </a:r>
            <a:r>
              <a:rPr lang="en-US" altLang="zh-CN" dirty="0" err="1">
                <a:solidFill>
                  <a:srgbClr val="00B050"/>
                </a:solidFill>
              </a:rPr>
              <a:t>www.baeldung.com</a:t>
            </a:r>
            <a:r>
              <a:rPr lang="en-US" altLang="zh-CN" dirty="0">
                <a:solidFill>
                  <a:srgbClr val="00B050"/>
                </a:solidFill>
              </a:rPr>
              <a:t>/cs/graph-articulation-points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4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64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8498" y="476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403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A34BC-AAFC-9E42-BBAB-2FDD6CA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37089-899B-314B-B22F-F9D94959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0385" y="1870468"/>
            <a:ext cx="5135647" cy="4482804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528848-315B-9445-A7FE-5CDFFA45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7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B9C6E-5EFC-0249-8263-E4DEF841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23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Exploring the world with a bird’s-eye view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grpSp>
        <p:nvGrpSpPr>
          <p:cNvPr id="440" name="Group 439"/>
          <p:cNvGrpSpPr/>
          <p:nvPr/>
        </p:nvGrpSpPr>
        <p:grpSpPr>
          <a:xfrm>
            <a:off x="6731466" y="1979322"/>
            <a:ext cx="2318606" cy="3692575"/>
            <a:chOff x="6731466" y="1979322"/>
            <a:chExt cx="2318606" cy="3692575"/>
          </a:xfrm>
        </p:grpSpPr>
        <p:sp>
          <p:nvSpPr>
            <p:cNvPr id="21" name="Oval 2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6" name="Straight Connector 435"/>
          <p:cNvCxnSpPr>
            <a:stCxn id="12" idx="2"/>
            <a:endCxn id="5" idx="6"/>
          </p:cNvCxnSpPr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438"/>
          <p:cNvSpPr txBox="1"/>
          <p:nvPr/>
        </p:nvSpPr>
        <p:spPr>
          <a:xfrm rot="21130423">
            <a:off x="5721809" y="5649270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World: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CB2C0-B8FF-454C-93E1-5241CF1E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021" y="0"/>
            <a:ext cx="3801979" cy="664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6"/>
          <a:stretch/>
        </p:blipFill>
        <p:spPr>
          <a:xfrm>
            <a:off x="433137" y="1909010"/>
            <a:ext cx="4297680" cy="4480560"/>
          </a:xfrm>
          <a:prstGeom prst="rect">
            <a:avLst/>
          </a:prstGeom>
          <a:ln w="85725"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818161" y="3718307"/>
            <a:ext cx="823339" cy="622247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19450" y="1027907"/>
            <a:ext cx="212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算法复杂性</a:t>
            </a:r>
            <a:r>
              <a:rPr lang="en-US" altLang="zh-CN" dirty="0" err="1"/>
              <a:t>NP</a:t>
            </a:r>
            <a:r>
              <a:rPr lang="en-US" altLang="zh-CN" dirty="0"/>
              <a:t>-hard</a:t>
            </a:r>
            <a:r>
              <a:rPr lang="zh-CN" altLang="en-US" dirty="0"/>
              <a:t>问题关系图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E36A1-8AA6-FA4E-A43B-FE3FAEF8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0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sz="3600" dirty="0">
                <a:solidFill>
                  <a:schemeClr val="accent5"/>
                </a:solidFill>
              </a:rPr>
            </a:br>
            <a:r>
              <a:rPr lang="en-US" sz="3600" dirty="0">
                <a:solidFill>
                  <a:schemeClr val="accent5"/>
                </a:solidFill>
              </a:rPr>
              <a:t>Exploring the world with pseudocode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100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L</a:t>
            </a:r>
            <a:r>
              <a:rPr lang="en-US" baseline="-25000" dirty="0"/>
              <a:t>i</a:t>
            </a:r>
            <a:r>
              <a:rPr lang="en-US" dirty="0"/>
              <a:t> = [] for </a:t>
            </a:r>
            <a:r>
              <a:rPr lang="en-US" dirty="0" err="1"/>
              <a:t>i</a:t>
            </a:r>
            <a:r>
              <a:rPr lang="en-US" dirty="0"/>
              <a:t>=1,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r>
              <a:rPr lang="en-US" dirty="0"/>
              <a:t>L</a:t>
            </a:r>
            <a:r>
              <a:rPr lang="en-US" baseline="-25000" dirty="0"/>
              <a:t>0</a:t>
            </a:r>
            <a:r>
              <a:rPr lang="en-US" dirty="0"/>
              <a:t> = [w], where w is the start node</a:t>
            </a:r>
          </a:p>
          <a:p>
            <a:r>
              <a:rPr lang="en-US" dirty="0"/>
              <a:t>Mark w as visited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0, </a:t>
            </a:r>
            <a:r>
              <a:rPr lang="mr-IN" dirty="0"/>
              <a:t>…</a:t>
            </a:r>
            <a:r>
              <a:rPr lang="en-US" dirty="0"/>
              <a:t>, n-1:</a:t>
            </a:r>
          </a:p>
          <a:p>
            <a:pPr lvl="1"/>
            <a:r>
              <a:rPr lang="en-US" sz="2800" b="1" dirty="0"/>
              <a:t>For</a:t>
            </a:r>
            <a:r>
              <a:rPr lang="en-US" sz="2800" dirty="0"/>
              <a:t> u in L</a:t>
            </a:r>
            <a:r>
              <a:rPr lang="en-US" sz="2800" baseline="-25000" dirty="0"/>
              <a:t>i</a:t>
            </a:r>
            <a:r>
              <a:rPr lang="en-US" sz="2800" dirty="0"/>
              <a:t>:</a:t>
            </a:r>
          </a:p>
          <a:p>
            <a:pPr lvl="2"/>
            <a:r>
              <a:rPr lang="en-US" sz="2800" b="1" dirty="0"/>
              <a:t>For </a:t>
            </a:r>
            <a:r>
              <a:rPr lang="en-US" sz="2800" dirty="0"/>
              <a:t>each v which is a neighbor of u:</a:t>
            </a:r>
          </a:p>
          <a:p>
            <a:pPr lvl="3"/>
            <a:r>
              <a:rPr lang="en-US" sz="2800" b="1" dirty="0"/>
              <a:t>If </a:t>
            </a:r>
            <a:r>
              <a:rPr lang="en-US" sz="2800" dirty="0"/>
              <a:t>v isn’t yet visited:</a:t>
            </a:r>
          </a:p>
          <a:p>
            <a:pPr lvl="4"/>
            <a:r>
              <a:rPr lang="en-US" sz="2800" dirty="0"/>
              <a:t>mark v as visited, and put it in L</a:t>
            </a:r>
            <a:r>
              <a:rPr lang="en-US" sz="2800" baseline="-25000" dirty="0"/>
              <a:t>i+1</a:t>
            </a:r>
          </a:p>
          <a:p>
            <a:pPr lvl="4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5648" y="169068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is the set of nodes we can reach in </a:t>
            </a:r>
            <a:r>
              <a:rPr lang="en-US" sz="2400" dirty="0" err="1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steps from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342" y="5509528"/>
            <a:ext cx="350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Go through all the nodes in L</a:t>
            </a:r>
            <a:r>
              <a:rPr lang="en-US" sz="2400" baseline="-25000" dirty="0">
                <a:solidFill>
                  <a:srgbClr val="7030A0"/>
                </a:solidFill>
              </a:rPr>
              <a:t>i</a:t>
            </a:r>
            <a:r>
              <a:rPr lang="en-US" sz="2400" dirty="0">
                <a:solidFill>
                  <a:srgbClr val="7030A0"/>
                </a:solidFill>
              </a:rPr>
              <a:t> and add their unvisited neighbors to L</a:t>
            </a:r>
            <a:r>
              <a:rPr lang="en-US" sz="2400" baseline="-25000" dirty="0">
                <a:solidFill>
                  <a:srgbClr val="7030A0"/>
                </a:solidFill>
              </a:rPr>
              <a:t>i+1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347586" y="3648176"/>
            <a:ext cx="1852859" cy="3061681"/>
            <a:chOff x="6731466" y="1979322"/>
            <a:chExt cx="2318606" cy="3765435"/>
          </a:xfrm>
        </p:grpSpPr>
        <p:sp>
          <p:nvSpPr>
            <p:cNvPr id="36" name="Oval 35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24048" y="1979322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</a:t>
              </a:r>
              <a:endParaRPr lang="en-US" sz="3200" baseline="-250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4048" y="3384943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4048" y="420525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5025566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3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2547807"/>
              <a:ext cx="2026024" cy="71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</a:t>
              </a:r>
              <a:r>
                <a:rPr lang="en-US" sz="3200" baseline="-25000" dirty="0"/>
                <a:t>0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87368" y="4900175"/>
            <a:ext cx="2491671" cy="1943241"/>
            <a:chOff x="910385" y="1870468"/>
            <a:chExt cx="5135647" cy="4482804"/>
          </a:xfrm>
        </p:grpSpPr>
        <p:sp>
          <p:nvSpPr>
            <p:cNvPr id="47" name="Oval 46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>
              <a:stCxn id="56" idx="0"/>
              <a:endCxn id="55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56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2"/>
              <a:endCxn id="53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>
              <a:stCxn id="55" idx="0"/>
            </p:cNvCxnSpPr>
            <p:nvPr/>
          </p:nvCxnSpPr>
          <p:spPr>
            <a:xfrm flipH="1" flipV="1">
              <a:off x="3028847" y="2419284"/>
              <a:ext cx="2139440" cy="280481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5" idx="3"/>
            </p:cNvCxnSpPr>
            <p:nvPr/>
          </p:nvCxnSpPr>
          <p:spPr>
            <a:xfrm flipV="1">
              <a:off x="2079901" y="5706008"/>
              <a:ext cx="2881499" cy="3649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5" idx="7"/>
              <a:endCxn id="56" idx="4"/>
            </p:cNvCxnSpPr>
            <p:nvPr/>
          </p:nvCxnSpPr>
          <p:spPr>
            <a:xfrm flipV="1">
              <a:off x="5375173" y="3549316"/>
              <a:ext cx="378278" cy="1757468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1" idx="3"/>
              <a:endCxn id="53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893807" y="4917493"/>
            <a:ext cx="1658864" cy="1307844"/>
            <a:chOff x="6053576" y="5080232"/>
            <a:chExt cx="1658864" cy="1307844"/>
          </a:xfrm>
        </p:grpSpPr>
        <p:sp>
          <p:nvSpPr>
            <p:cNvPr id="74" name="Oval 73"/>
            <p:cNvSpPr/>
            <p:nvPr/>
          </p:nvSpPr>
          <p:spPr>
            <a:xfrm>
              <a:off x="6909537" y="6143335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6053576" y="5866863"/>
              <a:ext cx="855961" cy="39884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7428535" y="5080232"/>
              <a:ext cx="283905" cy="24474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6095153" y="5289131"/>
              <a:ext cx="1374959" cy="491203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607574" y="-9076"/>
            <a:ext cx="7527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Same disclaimer as for DFS: you may have seen other ways to implement this, this will be convenient for us.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D7ACC95-9E17-A847-8220-25FBFD3D90FA}"/>
              </a:ext>
            </a:extLst>
          </p:cNvPr>
          <p:cNvSpPr/>
          <p:nvPr/>
        </p:nvSpPr>
        <p:spPr>
          <a:xfrm rot="18934036">
            <a:off x="1319707" y="3344926"/>
            <a:ext cx="545242" cy="1906562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493E91F-429D-FC4D-B3F0-954220767AAE}"/>
              </a:ext>
            </a:extLst>
          </p:cNvPr>
          <p:cNvSpPr/>
          <p:nvPr/>
        </p:nvSpPr>
        <p:spPr>
          <a:xfrm>
            <a:off x="1093386" y="4459135"/>
            <a:ext cx="333632" cy="1037968"/>
          </a:xfrm>
          <a:custGeom>
            <a:avLst/>
            <a:gdLst>
              <a:gd name="connsiteX0" fmla="*/ 333632 w 333632"/>
              <a:gd name="connsiteY0" fmla="*/ 0 h 1037968"/>
              <a:gd name="connsiteX1" fmla="*/ 74140 w 333632"/>
              <a:gd name="connsiteY1" fmla="*/ 284205 h 1037968"/>
              <a:gd name="connsiteX2" fmla="*/ 0 w 333632"/>
              <a:gd name="connsiteY2" fmla="*/ 1037968 h 10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632" h="1037968">
                <a:moveTo>
                  <a:pt x="333632" y="0"/>
                </a:moveTo>
                <a:cubicBezTo>
                  <a:pt x="231688" y="55605"/>
                  <a:pt x="129745" y="111211"/>
                  <a:pt x="74140" y="284205"/>
                </a:cubicBezTo>
                <a:cubicBezTo>
                  <a:pt x="18535" y="457199"/>
                  <a:pt x="9267" y="747583"/>
                  <a:pt x="0" y="1037968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EED46E-252A-2143-8FA0-07D8DB1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  <p:bldP spid="4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also finds all the nodes reachable from the starting point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2978" y="1870468"/>
            <a:ext cx="3720388" cy="3275273"/>
            <a:chOff x="1030469" y="1870468"/>
            <a:chExt cx="5015563" cy="4482804"/>
          </a:xfrm>
        </p:grpSpPr>
        <p:sp>
          <p:nvSpPr>
            <p:cNvPr id="13" name="Oval 12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22" idx="0"/>
              <a:endCxn id="2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2" idx="0"/>
              <a:endCxn id="20" idx="4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1" idx="1"/>
              <a:endCxn id="20" idx="4"/>
            </p:cNvCxnSpPr>
            <p:nvPr/>
          </p:nvCxnSpPr>
          <p:spPr>
            <a:xfrm flipH="1" flipV="1">
              <a:off x="2821957" y="2435053"/>
              <a:ext cx="585164" cy="203433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1" idx="2"/>
              <a:endCxn id="1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>
              <a:stCxn id="28" idx="2"/>
              <a:endCxn id="20" idx="5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8" idx="2"/>
              <a:endCxn id="2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3"/>
              <a:endCxn id="1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</p:grpSp>
      <p:sp>
        <p:nvSpPr>
          <p:cNvPr id="33" name="Oval 32"/>
          <p:cNvSpPr/>
          <p:nvPr/>
        </p:nvSpPr>
        <p:spPr>
          <a:xfrm rot="9772353">
            <a:off x="8231314" y="444922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9772353">
            <a:off x="7488589" y="5745819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 rot="9772353">
            <a:off x="6385708" y="4161931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 rot="9772353">
            <a:off x="7378936" y="2783990"/>
            <a:ext cx="434056" cy="4125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9772353" flipV="1">
            <a:off x="6580814" y="3349362"/>
            <a:ext cx="1201519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9772353" flipV="1">
            <a:off x="7267059" y="3246022"/>
            <a:ext cx="767463" cy="245026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9772353" flipH="1" flipV="1">
            <a:off x="7001582" y="4365489"/>
            <a:ext cx="434056" cy="148634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9" idx="5"/>
          </p:cNvCxnSpPr>
          <p:nvPr/>
        </p:nvCxnSpPr>
        <p:spPr>
          <a:xfrm rot="9772353" flipH="1" flipV="1">
            <a:off x="6880107" y="4096662"/>
            <a:ext cx="1308660" cy="6722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rot="9772353">
            <a:off x="6155101" y="6107974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 rot="9772353">
            <a:off x="5103741" y="3916770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 rot="9772353">
            <a:off x="5170779" y="5608193"/>
            <a:ext cx="434056" cy="4125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9772353" flipH="1" flipV="1">
            <a:off x="5837120" y="3806285"/>
            <a:ext cx="1369943" cy="230442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9772353" flipV="1">
            <a:off x="5137260" y="4356907"/>
            <a:ext cx="434056" cy="12236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9772353" flipV="1">
            <a:off x="5355248" y="4724990"/>
            <a:ext cx="1280047" cy="7326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9772353" flipH="1">
            <a:off x="5421447" y="3350380"/>
            <a:ext cx="2073840" cy="4125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9" idx="6"/>
          </p:cNvCxnSpPr>
          <p:nvPr/>
        </p:nvCxnSpPr>
        <p:spPr>
          <a:xfrm rot="9772353" flipH="1">
            <a:off x="6307315" y="5010568"/>
            <a:ext cx="2102146" cy="82790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8507" y="5672311"/>
            <a:ext cx="394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 is also a good way to find all the </a:t>
            </a:r>
            <a:r>
              <a:rPr lang="en-US" sz="2400" b="1" dirty="0">
                <a:solidFill>
                  <a:schemeClr val="accent4"/>
                </a:solidFill>
              </a:rPr>
              <a:t>connected components.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740" y="1978912"/>
            <a:ext cx="791675" cy="9313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7DCA-ECDB-BE4E-803C-351F6BC3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00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 and</a:t>
            </a:r>
            <a:br>
              <a:rPr lang="en-US" dirty="0"/>
            </a:br>
            <a:r>
              <a:rPr lang="en-US" dirty="0"/>
              <a:t>extension to 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0316"/>
            <a:ext cx="8688518" cy="4351338"/>
          </a:xfrm>
        </p:spPr>
        <p:txBody>
          <a:bodyPr/>
          <a:lstStyle/>
          <a:p>
            <a:r>
              <a:rPr lang="en-US" dirty="0"/>
              <a:t>To explore the whole graph, explore the connected components one-by-one.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Same argument as DFS: BFS running time is O(n + m)</a:t>
            </a:r>
          </a:p>
          <a:p>
            <a:r>
              <a:rPr lang="en-US" dirty="0"/>
              <a:t>Like DFS, BFS also works fine on directed graphs.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99705" y="6311899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4803" y="3841837"/>
            <a:ext cx="207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Verify these!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087" y="4247121"/>
            <a:ext cx="2431081" cy="2197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7B1A4-F295-C74A-9D11-868155CB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5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breadth-first?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873" y="1527039"/>
            <a:ext cx="7886700" cy="5864783"/>
          </a:xfrm>
        </p:spPr>
        <p:txBody>
          <a:bodyPr>
            <a:normAutofit/>
          </a:bodyPr>
          <a:lstStyle/>
          <a:p>
            <a:r>
              <a:rPr lang="en-US" dirty="0"/>
              <a:t>We are implicitly building a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we go as broadly as we can.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Connector 7"/>
            <p:cNvCxnSpPr>
              <a:stCxn id="12" idx="0"/>
              <a:endCxn id="1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1" idx="2"/>
              <a:endCxn id="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Straight Connector 14"/>
            <p:cNvCxnSpPr>
              <a:stCxn id="18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8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8" idx="2"/>
              <a:endCxn id="1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7" idx="3"/>
              <a:endCxn id="9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B1B17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177" name="Straight Connector 176"/>
          <p:cNvCxnSpPr>
            <a:stCxn id="12" idx="2"/>
            <a:endCxn id="5" idx="6"/>
          </p:cNvCxnSpPr>
          <p:nvPr/>
        </p:nvCxnSpPr>
        <p:spPr>
          <a:xfrm flipH="1" flipV="1">
            <a:off x="2586965" y="2510996"/>
            <a:ext cx="1036218" cy="52657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6540561" y="1421988"/>
            <a:ext cx="2603438" cy="4514315"/>
            <a:chOff x="6540561" y="1421988"/>
            <a:chExt cx="2603438" cy="4514315"/>
          </a:xfrm>
        </p:grpSpPr>
        <p:grpSp>
          <p:nvGrpSpPr>
            <p:cNvPr id="85" name="Group 84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4" name="Straight Connector 23"/>
              <p:cNvCxnSpPr>
                <a:stCxn id="23" idx="4"/>
                <a:endCxn id="27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8" name="Straight Connector 27"/>
              <p:cNvCxnSpPr>
                <a:stCxn id="27" idx="4"/>
                <a:endCxn id="29" idx="0"/>
              </p:cNvCxnSpPr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>
                <a:stCxn id="29" idx="4"/>
                <a:endCxn id="38" idx="0"/>
              </p:cNvCxnSpPr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/>
              <p:cNvCxnSpPr>
                <a:stCxn id="52" idx="4"/>
                <a:endCxn id="47" idx="0"/>
              </p:cNvCxnSpPr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53" name="Straight Connector 52"/>
              <p:cNvCxnSpPr>
                <a:stCxn id="23" idx="4"/>
                <a:endCxn id="52" idx="0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4" name="Straight Connector 193"/>
            <p:cNvCxnSpPr>
              <a:stCxn id="27" idx="4"/>
              <a:endCxn id="45" idx="0"/>
            </p:cNvCxnSpPr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43902" y="1421988"/>
              <a:ext cx="2000097" cy="988962"/>
            </a:xfrm>
            <a:prstGeom prst="rect">
              <a:avLst/>
            </a:prstGeom>
          </p:spPr>
        </p:pic>
      </p:grpSp>
      <p:cxnSp>
        <p:nvCxnSpPr>
          <p:cNvPr id="207" name="Straight Connector 206"/>
          <p:cNvCxnSpPr/>
          <p:nvPr/>
        </p:nvCxnSpPr>
        <p:spPr>
          <a:xfrm flipH="1">
            <a:off x="7159114" y="4861049"/>
            <a:ext cx="1573151" cy="83669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 flipV="1">
            <a:off x="7068530" y="4754168"/>
            <a:ext cx="1445043" cy="38643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7068529" y="4628069"/>
            <a:ext cx="675359" cy="900982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7683486" y="5493857"/>
            <a:ext cx="127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Call this the “BFS tree”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5805553" y="2265567"/>
            <a:ext cx="815171" cy="3576415"/>
            <a:chOff x="5362890" y="2332648"/>
            <a:chExt cx="815171" cy="3576415"/>
          </a:xfrm>
        </p:grpSpPr>
        <p:sp>
          <p:nvSpPr>
            <p:cNvPr id="211" name="TextBox 210"/>
            <p:cNvSpPr txBox="1"/>
            <p:nvPr/>
          </p:nvSpPr>
          <p:spPr>
            <a:xfrm>
              <a:off x="5470138" y="532428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2"/>
                  </a:solidFill>
                </a:rPr>
                <a:t>3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99477" y="3215101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5"/>
                  </a:solidFill>
                </a:rPr>
                <a:t>1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16915" y="4258387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6"/>
                  </a:solidFill>
                </a:rPr>
                <a:t>L</a:t>
              </a:r>
              <a:r>
                <a:rPr lang="en-US" sz="3200" b="1" baseline="-25000" dirty="0">
                  <a:solidFill>
                    <a:schemeClr val="accent6"/>
                  </a:solidFill>
                </a:rPr>
                <a:t>2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62890" y="2332648"/>
              <a:ext cx="707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7030A0"/>
                  </a:solidFill>
                </a:rPr>
                <a:t>L</a:t>
              </a:r>
              <a:r>
                <a:rPr lang="en-US" sz="3200" b="1" baseline="-25000" dirty="0">
                  <a:solidFill>
                    <a:srgbClr val="7030A0"/>
                  </a:solidFill>
                </a:rPr>
                <a:t>0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85CA8C-7228-E14F-B460-BECFBD04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78485" y="2348654"/>
            <a:ext cx="4389359" cy="3817319"/>
            <a:chOff x="1057714" y="1870468"/>
            <a:chExt cx="5169438" cy="448280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grpFill/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298619" y="5617827"/>
              <a:ext cx="928533" cy="584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EA505-5653-1B49-9168-C3365A82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29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66" y="221578"/>
            <a:ext cx="7886700" cy="1325563"/>
          </a:xfrm>
        </p:spPr>
        <p:txBody>
          <a:bodyPr/>
          <a:lstStyle/>
          <a:p>
            <a:r>
              <a:rPr lang="en-US" dirty="0"/>
              <a:t>Application of BFS: shortest path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53388" y="2348654"/>
            <a:ext cx="4664709" cy="3817319"/>
            <a:chOff x="910385" y="1870468"/>
            <a:chExt cx="5493723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9" idx="3"/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98742" y="3750498"/>
              <a:ext cx="928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w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31" name="Straight Connector 30"/>
            <p:cNvCxnSpPr>
              <a:stCxn id="14" idx="2"/>
              <a:endCxn id="7" idx="6"/>
            </p:cNvCxnSpPr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75575" y="5081536"/>
              <a:ext cx="92853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</a:t>
              </a:r>
            </a:p>
          </p:txBody>
        </p:sp>
      </p:grp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617566" y="1437350"/>
            <a:ext cx="7547162" cy="4351338"/>
          </a:xfrm>
        </p:spPr>
        <p:txBody>
          <a:bodyPr/>
          <a:lstStyle/>
          <a:p>
            <a:r>
              <a:rPr lang="en-US" dirty="0"/>
              <a:t>How long is the shortest path between w and v?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40412" y="2493705"/>
            <a:ext cx="2318606" cy="3692575"/>
            <a:chOff x="6731466" y="1979322"/>
            <a:chExt cx="2318606" cy="3692575"/>
          </a:xfrm>
        </p:grpSpPr>
        <p:sp>
          <p:nvSpPr>
            <p:cNvPr id="41" name="Oval 40"/>
            <p:cNvSpPr/>
            <p:nvPr/>
          </p:nvSpPr>
          <p:spPr>
            <a:xfrm>
              <a:off x="6731466" y="2015789"/>
              <a:ext cx="292582" cy="31690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4048" y="1979322"/>
              <a:ext cx="202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/>
                <a:t>been there yet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6731466" y="3397599"/>
              <a:ext cx="292582" cy="316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24048" y="3384944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one step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24048" y="4205255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two steps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6731466" y="4219665"/>
              <a:ext cx="292582" cy="31690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4048" y="5025566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three steps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6731466" y="5039976"/>
              <a:ext cx="292582" cy="316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4048" y="2547807"/>
              <a:ext cx="202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reach there in zero steps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6731466" y="2599394"/>
              <a:ext cx="292582" cy="3169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417477" y="6113548"/>
            <a:ext cx="181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It’s three!</a:t>
            </a:r>
          </a:p>
        </p:txBody>
      </p:sp>
      <p:cxnSp>
        <p:nvCxnSpPr>
          <p:cNvPr id="53" name="Straight Arrow Connector 52"/>
          <p:cNvCxnSpPr>
            <a:stCxn id="51" idx="0"/>
            <a:endCxn id="48" idx="3"/>
          </p:cNvCxnSpPr>
          <p:nvPr/>
        </p:nvCxnSpPr>
        <p:spPr>
          <a:xfrm flipV="1">
            <a:off x="5323889" y="5824852"/>
            <a:ext cx="959371" cy="288696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0"/>
            <a:endCxn id="12" idx="4"/>
          </p:cNvCxnSpPr>
          <p:nvPr/>
        </p:nvCxnSpPr>
        <p:spPr>
          <a:xfrm flipH="1" flipV="1">
            <a:off x="4668763" y="5685203"/>
            <a:ext cx="655126" cy="428345"/>
          </a:xfrm>
          <a:prstGeom prst="straightConnector1">
            <a:avLst/>
          </a:prstGeom>
          <a:ln w="31750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771099" y="4892752"/>
            <a:ext cx="1375371" cy="783488"/>
          </a:xfrm>
          <a:prstGeom prst="line">
            <a:avLst/>
          </a:prstGeom>
          <a:ln w="66675"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575692" y="3939286"/>
            <a:ext cx="1498015" cy="783489"/>
          </a:xfrm>
          <a:prstGeom prst="line">
            <a:avLst/>
          </a:prstGeom>
          <a:ln w="66675">
            <a:solidFill>
              <a:schemeClr val="accent5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" idx="6"/>
            <a:endCxn id="12" idx="2"/>
          </p:cNvCxnSpPr>
          <p:nvPr/>
        </p:nvCxnSpPr>
        <p:spPr>
          <a:xfrm flipV="1">
            <a:off x="2046421" y="5444818"/>
            <a:ext cx="2373911" cy="480770"/>
          </a:xfrm>
          <a:prstGeom prst="line">
            <a:avLst/>
          </a:prstGeom>
          <a:ln w="66675">
            <a:solidFill>
              <a:schemeClr val="accent2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D006B-36F6-1D4E-91EF-12E53D37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find the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r>
              <a:rPr lang="en-US" dirty="0"/>
              <a:t> between w and all other vertices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265804" cy="4351338"/>
          </a:xfrm>
        </p:spPr>
        <p:txBody>
          <a:bodyPr>
            <a:normAutofit/>
          </a:bodyPr>
          <a:lstStyle/>
          <a:p>
            <a:r>
              <a:rPr lang="en-US" dirty="0"/>
              <a:t>Do a BFS starting at w</a:t>
            </a:r>
          </a:p>
          <a:p>
            <a:r>
              <a:rPr lang="en-US" dirty="0"/>
              <a:t>For all v in L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shortest path between w and v has length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shortest path between w and v is given by the path in the BFS tree.</a:t>
            </a:r>
          </a:p>
          <a:p>
            <a:r>
              <a:rPr lang="en-US" dirty="0"/>
              <a:t>If we never found v, the distance is infinite.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5757" y="1145269"/>
            <a:ext cx="3008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The </a:t>
            </a:r>
            <a:r>
              <a:rPr lang="en-US" sz="1600" b="1" dirty="0">
                <a:solidFill>
                  <a:schemeClr val="accent1"/>
                </a:solidFill>
              </a:rPr>
              <a:t>distance</a:t>
            </a:r>
            <a:r>
              <a:rPr lang="en-US" sz="1600" dirty="0">
                <a:solidFill>
                  <a:schemeClr val="accent1"/>
                </a:solidFill>
              </a:rPr>
              <a:t> between two vertices is the number of edges in the shortest path between them.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906822" y="2083750"/>
            <a:ext cx="3338446" cy="4718200"/>
            <a:chOff x="5805553" y="2085664"/>
            <a:chExt cx="3338446" cy="4718200"/>
          </a:xfrm>
        </p:grpSpPr>
        <p:grpSp>
          <p:nvGrpSpPr>
            <p:cNvPr id="30" name="Group 29"/>
            <p:cNvGrpSpPr/>
            <p:nvPr/>
          </p:nvGrpSpPr>
          <p:grpSpPr>
            <a:xfrm>
              <a:off x="6540561" y="2085664"/>
              <a:ext cx="2603438" cy="4514315"/>
              <a:chOff x="6540561" y="1421988"/>
              <a:chExt cx="2603438" cy="45143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w</a:t>
                  </a: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v</a:t>
                  </a: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2" name="Straight Connector 31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46" name="Straight Connector 45"/>
            <p:cNvCxnSpPr/>
            <p:nvPr/>
          </p:nvCxnSpPr>
          <p:spPr>
            <a:xfrm flipH="1">
              <a:off x="7159114" y="5524725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7068530" y="5417844"/>
              <a:ext cx="1445043" cy="38643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7068529" y="5291745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83486" y="6157533"/>
              <a:ext cx="1274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Call this the “BFS tree”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805553" y="2929243"/>
              <a:ext cx="815171" cy="3576415"/>
              <a:chOff x="5362890" y="2332648"/>
              <a:chExt cx="815171" cy="3576415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470138" y="532428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2"/>
                    </a:solidFill>
                  </a:rPr>
                  <a:t>3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399477" y="3215101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5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5"/>
                    </a:solidFill>
                  </a:rPr>
                  <a:t>1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416915" y="4258387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chemeClr val="accent6"/>
                    </a:solidFill>
                  </a:rPr>
                  <a:t>2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62890" y="2332648"/>
                <a:ext cx="7079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</a:rPr>
                  <a:t>L</a:t>
                </a:r>
                <a:r>
                  <a:rPr lang="en-US" sz="3200" b="1" baseline="-25000" dirty="0">
                    <a:solidFill>
                      <a:srgbClr val="7030A0"/>
                    </a:solidFill>
                  </a:rPr>
                  <a:t>0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 flipH="1">
              <a:off x="7430518" y="3432543"/>
              <a:ext cx="410411" cy="506288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840929" y="3432543"/>
              <a:ext cx="582059" cy="615057"/>
            </a:xfrm>
            <a:prstGeom prst="line">
              <a:avLst/>
            </a:prstGeom>
            <a:ln w="66675">
              <a:solidFill>
                <a:srgbClr val="8B1B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21" y="6146459"/>
            <a:ext cx="519456" cy="5311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343" y="2882048"/>
            <a:ext cx="491410" cy="61917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342" y="5509566"/>
            <a:ext cx="1048082" cy="117615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397493" y="6039387"/>
            <a:ext cx="175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 has no Bacon number</a:t>
            </a:r>
          </a:p>
        </p:txBody>
      </p:sp>
      <p:sp>
        <p:nvSpPr>
          <p:cNvPr id="63" name="Oval 62"/>
          <p:cNvSpPr/>
          <p:nvPr/>
        </p:nvSpPr>
        <p:spPr>
          <a:xfrm>
            <a:off x="4686035" y="5924553"/>
            <a:ext cx="618553" cy="4659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88261-F4BC-594A-8BFE-2614FBE21CB5}"/>
              </a:ext>
            </a:extLst>
          </p:cNvPr>
          <p:cNvSpPr txBox="1"/>
          <p:nvPr/>
        </p:nvSpPr>
        <p:spPr>
          <a:xfrm>
            <a:off x="43876" y="5032512"/>
            <a:ext cx="2212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Modify the BFS pseudocode to return shortest paths!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Prove that this indeed returns shortest paths!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AB0F39D-0671-8C42-8865-F52B16C1B0F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5159" y="5853055"/>
            <a:ext cx="1269880" cy="10749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01DA44-7E9C-164E-A516-8F6836C64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/>
      <p:bldP spid="63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AADC-54B7-CB49-925F-13AB85D9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7DFED-6B37-9F41-8A2D-ABC95532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bipartite-ness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BC7B-1A28-3244-91DB-DA0EFCC5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656" y="28340"/>
            <a:ext cx="7886700" cy="1325563"/>
          </a:xfrm>
        </p:spPr>
        <p:txBody>
          <a:bodyPr/>
          <a:lstStyle/>
          <a:p>
            <a:r>
              <a:rPr lang="en-US" dirty="0"/>
              <a:t>Pre-lecture exercise: fish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56" y="1114152"/>
            <a:ext cx="8786379" cy="17611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have a bunch of fish and two fish tanks.</a:t>
            </a:r>
          </a:p>
          <a:p>
            <a:r>
              <a:rPr lang="en-US" dirty="0"/>
              <a:t>Some pairs of fish will fight if put in the same tank.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Model this as a graph: connected fish will fight.</a:t>
            </a:r>
          </a:p>
          <a:p>
            <a:r>
              <a:rPr lang="en-US" dirty="0"/>
              <a:t>Can you put the fish in the two tanks so that there is no fighting?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131" y="2939154"/>
            <a:ext cx="1497517" cy="106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9048" y="3283600"/>
            <a:ext cx="1401699" cy="83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271" y="5821257"/>
            <a:ext cx="1751165" cy="7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930775"/>
            <a:ext cx="1365613" cy="851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131" y="4801273"/>
            <a:ext cx="1322439" cy="1322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245" y="4348674"/>
            <a:ext cx="1887794" cy="891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227" y="5954892"/>
            <a:ext cx="1922256" cy="856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82" y="5020032"/>
            <a:ext cx="1370407" cy="8245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937613" y="3890536"/>
            <a:ext cx="1706965" cy="1212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0" idx="0"/>
          </p:cNvCxnSpPr>
          <p:nvPr/>
        </p:nvCxnSpPr>
        <p:spPr>
          <a:xfrm flipH="1">
            <a:off x="7368355" y="4042679"/>
            <a:ext cx="687213" cy="19122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8" idx="1"/>
          </p:cNvCxnSpPr>
          <p:nvPr/>
        </p:nvCxnSpPr>
        <p:spPr>
          <a:xfrm flipV="1">
            <a:off x="3535540" y="5462493"/>
            <a:ext cx="1406591" cy="6682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2"/>
          </p:cNvCxnSpPr>
          <p:nvPr/>
        </p:nvCxnSpPr>
        <p:spPr>
          <a:xfrm flipV="1">
            <a:off x="3132245" y="5239713"/>
            <a:ext cx="943897" cy="563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083787" y="3787424"/>
            <a:ext cx="2284568" cy="818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03984" y="3714893"/>
            <a:ext cx="779803" cy="7113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0"/>
          </p:cNvCxnSpPr>
          <p:nvPr/>
        </p:nvCxnSpPr>
        <p:spPr>
          <a:xfrm flipH="1">
            <a:off x="1232086" y="4202998"/>
            <a:ext cx="128761" cy="8170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453147" y="3508727"/>
            <a:ext cx="2271253" cy="3455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9" idx="1"/>
          </p:cNvCxnSpPr>
          <p:nvPr/>
        </p:nvCxnSpPr>
        <p:spPr>
          <a:xfrm flipH="1">
            <a:off x="1916657" y="4794194"/>
            <a:ext cx="1215588" cy="417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845436" y="6207869"/>
            <a:ext cx="2561791" cy="206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9E1D7D-C6AC-A446-B5A0-004C57F6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bipartite graph looks like this: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638256" y="2616269"/>
            <a:ext cx="3891588" cy="3738954"/>
            <a:chOff x="1638256" y="2616269"/>
            <a:chExt cx="3891588" cy="3738954"/>
          </a:xfrm>
        </p:grpSpPr>
        <p:sp>
          <p:nvSpPr>
            <p:cNvPr id="4" name="Oval 3"/>
            <p:cNvSpPr/>
            <p:nvPr/>
          </p:nvSpPr>
          <p:spPr>
            <a:xfrm>
              <a:off x="1657241" y="261626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57241" y="313740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48922" y="369697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638256" y="4282588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638256" y="4830027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38256" y="537746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48922" y="5924905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095788" y="263408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095788" y="315522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87469" y="371479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76803" y="4300403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76803" y="4847842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76803" y="539528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087469" y="5942720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12" idx="2"/>
              <a:endCxn id="4" idx="6"/>
            </p:cNvCxnSpPr>
            <p:nvPr/>
          </p:nvCxnSpPr>
          <p:spPr>
            <a:xfrm flipH="1" flipV="1">
              <a:off x="2091297" y="2822521"/>
              <a:ext cx="3004491" cy="5389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2"/>
              <a:endCxn id="4" idx="6"/>
            </p:cNvCxnSpPr>
            <p:nvPr/>
          </p:nvCxnSpPr>
          <p:spPr>
            <a:xfrm flipH="1" flipV="1">
              <a:off x="2091297" y="2822521"/>
              <a:ext cx="2985506" cy="168413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2"/>
              <a:endCxn id="6" idx="6"/>
            </p:cNvCxnSpPr>
            <p:nvPr/>
          </p:nvCxnSpPr>
          <p:spPr>
            <a:xfrm flipH="1">
              <a:off x="2082978" y="3361473"/>
              <a:ext cx="3012810" cy="54175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5" idx="2"/>
              <a:endCxn id="6" idx="6"/>
            </p:cNvCxnSpPr>
            <p:nvPr/>
          </p:nvCxnSpPr>
          <p:spPr>
            <a:xfrm flipH="1" flipV="1">
              <a:off x="2082978" y="3903231"/>
              <a:ext cx="2993825" cy="11508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2"/>
              <a:endCxn id="8" idx="6"/>
            </p:cNvCxnSpPr>
            <p:nvPr/>
          </p:nvCxnSpPr>
          <p:spPr>
            <a:xfrm flipH="1">
              <a:off x="2072312" y="4506655"/>
              <a:ext cx="3004491" cy="52962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2"/>
              <a:endCxn id="7" idx="6"/>
            </p:cNvCxnSpPr>
            <p:nvPr/>
          </p:nvCxnSpPr>
          <p:spPr>
            <a:xfrm flipH="1" flipV="1">
              <a:off x="2072312" y="4488840"/>
              <a:ext cx="3015157" cy="166013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1" idx="2"/>
            </p:cNvCxnSpPr>
            <p:nvPr/>
          </p:nvCxnSpPr>
          <p:spPr>
            <a:xfrm flipH="1">
              <a:off x="2091298" y="2840336"/>
              <a:ext cx="3004490" cy="33264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3" idx="2"/>
              <a:endCxn id="9" idx="6"/>
            </p:cNvCxnSpPr>
            <p:nvPr/>
          </p:nvCxnSpPr>
          <p:spPr>
            <a:xfrm flipH="1">
              <a:off x="2072312" y="3921046"/>
              <a:ext cx="3015157" cy="166267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2"/>
              <a:endCxn id="9" idx="6"/>
            </p:cNvCxnSpPr>
            <p:nvPr/>
          </p:nvCxnSpPr>
          <p:spPr>
            <a:xfrm flipH="1" flipV="1">
              <a:off x="2072312" y="5583718"/>
              <a:ext cx="3004491" cy="1781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7" idx="2"/>
              <a:endCxn id="8" idx="6"/>
            </p:cNvCxnSpPr>
            <p:nvPr/>
          </p:nvCxnSpPr>
          <p:spPr>
            <a:xfrm flipH="1" flipV="1">
              <a:off x="2072312" y="5036279"/>
              <a:ext cx="3015157" cy="11126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5" idx="2"/>
            </p:cNvCxnSpPr>
            <p:nvPr/>
          </p:nvCxnSpPr>
          <p:spPr>
            <a:xfrm flipH="1">
              <a:off x="2101964" y="5054094"/>
              <a:ext cx="2974839" cy="10770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3" idx="2"/>
              <a:endCxn id="5" idx="6"/>
            </p:cNvCxnSpPr>
            <p:nvPr/>
          </p:nvCxnSpPr>
          <p:spPr>
            <a:xfrm flipH="1" flipV="1">
              <a:off x="2091297" y="3343658"/>
              <a:ext cx="2996172" cy="57738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955830" y="1343028"/>
            <a:ext cx="3000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Can color the vertices red and orange so that there are no edges between any same-colored vertices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949268" y="4820473"/>
            <a:ext cx="3000138" cy="1938992"/>
            <a:chOff x="5949268" y="3361472"/>
            <a:chExt cx="3000138" cy="1938992"/>
          </a:xfrm>
        </p:grpSpPr>
        <p:sp>
          <p:nvSpPr>
            <p:cNvPr id="57" name="TextBox 56"/>
            <p:cNvSpPr txBox="1"/>
            <p:nvPr/>
          </p:nvSpPr>
          <p:spPr>
            <a:xfrm>
              <a:off x="5949268" y="3361472"/>
              <a:ext cx="3000138" cy="193899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4"/>
                  </a:solidFill>
                </a:rPr>
                <a:t>Example:</a:t>
              </a:r>
            </a:p>
            <a:p>
              <a:pPr algn="r"/>
              <a:r>
                <a:rPr lang="en-US" sz="2400" dirty="0"/>
                <a:t>are students</a:t>
              </a:r>
            </a:p>
            <a:p>
              <a:pPr algn="r"/>
              <a:r>
                <a:rPr lang="en-US" sz="2400" dirty="0"/>
                <a:t>are classes</a:t>
              </a:r>
            </a:p>
            <a:p>
              <a:pPr algn="r"/>
              <a:r>
                <a:rPr lang="en-US" sz="2400" dirty="0"/>
                <a:t>if the student is enrolled in the class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7005483" y="3830531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228002" y="4233285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6597149" y="4640349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199217" y="4610997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2"/>
              <a:endCxn id="63" idx="6"/>
            </p:cNvCxnSpPr>
            <p:nvPr/>
          </p:nvCxnSpPr>
          <p:spPr>
            <a:xfrm flipH="1" flipV="1">
              <a:off x="6407636" y="4723030"/>
              <a:ext cx="189513" cy="29352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953621" y="2822171"/>
            <a:ext cx="3000138" cy="1569660"/>
            <a:chOff x="5949268" y="3361472"/>
            <a:chExt cx="3000138" cy="1569660"/>
          </a:xfrm>
        </p:grpSpPr>
        <p:sp>
          <p:nvSpPr>
            <p:cNvPr id="41" name="TextBox 40"/>
            <p:cNvSpPr txBox="1"/>
            <p:nvPr/>
          </p:nvSpPr>
          <p:spPr>
            <a:xfrm>
              <a:off x="5949268" y="3361472"/>
              <a:ext cx="3000138" cy="156966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4"/>
                  </a:solidFill>
                </a:rPr>
                <a:t>Example:</a:t>
              </a:r>
            </a:p>
            <a:p>
              <a:pPr algn="r"/>
              <a:r>
                <a:rPr lang="en-US" sz="2400" dirty="0"/>
                <a:t>are in tank A</a:t>
              </a:r>
            </a:p>
            <a:p>
              <a:pPr algn="r"/>
              <a:r>
                <a:rPr lang="en-US" sz="2400" dirty="0"/>
                <a:t>are in tank B</a:t>
              </a:r>
            </a:p>
            <a:p>
              <a:pPr algn="r"/>
              <a:r>
                <a:rPr lang="en-US" sz="2400" dirty="0"/>
                <a:t>if the fish fight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7005483" y="3830531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15230" y="4218465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759382" y="4581356"/>
              <a:ext cx="208419" cy="22406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6361450" y="4552004"/>
              <a:ext cx="208419" cy="224066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6569869" y="4664037"/>
              <a:ext cx="189513" cy="29352"/>
            </a:xfrm>
            <a:prstGeom prst="line">
              <a:avLst/>
            </a:prstGeom>
            <a:ln w="476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2F5AE5F-B91D-F64B-AE20-8550562D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2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9116" y="728999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Debian</a:t>
            </a:r>
            <a:r>
              <a:rPr lang="zh-CN" altLang="en-US" dirty="0"/>
              <a:t> </a:t>
            </a:r>
            <a:r>
              <a:rPr lang="en-US" altLang="zh-CN" dirty="0" err="1"/>
              <a:t>linux</a:t>
            </a:r>
            <a:r>
              <a:rPr lang="zh-CN" altLang="en-US" dirty="0"/>
              <a:t>依赖关系图（部分）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9"/>
            <a:ext cx="9144000" cy="43326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838F7-DC3F-5346-9AF0-B293134D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40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graph bipartite?</a:t>
            </a:r>
          </a:p>
        </p:txBody>
      </p:sp>
      <p:sp>
        <p:nvSpPr>
          <p:cNvPr id="4" name="Oval 3"/>
          <p:cNvSpPr/>
          <p:nvPr/>
        </p:nvSpPr>
        <p:spPr>
          <a:xfrm>
            <a:off x="2571641" y="1988739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71641" y="250987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563322" y="3069449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552656" y="3655058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52656" y="420249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52656" y="474993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3322" y="5297375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10188" y="200655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10188" y="252769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1203" y="3672873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91203" y="4220312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01869" y="5315190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3005697" y="2194991"/>
            <a:ext cx="3004491" cy="5389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3005697" y="2194991"/>
            <a:ext cx="2985506" cy="168413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2997378" y="2733943"/>
            <a:ext cx="3012810" cy="54175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2997378" y="3275701"/>
            <a:ext cx="2993825" cy="11508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0" idx="6"/>
          </p:cNvCxnSpPr>
          <p:nvPr/>
        </p:nvCxnSpPr>
        <p:spPr>
          <a:xfrm flipH="1">
            <a:off x="2986712" y="3879125"/>
            <a:ext cx="3004491" cy="52962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9" idx="2"/>
            <a:endCxn id="9" idx="6"/>
          </p:cNvCxnSpPr>
          <p:nvPr/>
        </p:nvCxnSpPr>
        <p:spPr>
          <a:xfrm flipH="1" flipV="1">
            <a:off x="2986712" y="3861310"/>
            <a:ext cx="3015157" cy="166013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</p:cNvCxnSpPr>
          <p:nvPr/>
        </p:nvCxnSpPr>
        <p:spPr>
          <a:xfrm flipH="1">
            <a:off x="3005698" y="2212806"/>
            <a:ext cx="3004490" cy="332645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  <a:endCxn id="11" idx="6"/>
          </p:cNvCxnSpPr>
          <p:nvPr/>
        </p:nvCxnSpPr>
        <p:spPr>
          <a:xfrm flipH="1">
            <a:off x="2986712" y="3293516"/>
            <a:ext cx="3015157" cy="166267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2"/>
            <a:endCxn id="11" idx="6"/>
          </p:cNvCxnSpPr>
          <p:nvPr/>
        </p:nvCxnSpPr>
        <p:spPr>
          <a:xfrm flipH="1" flipV="1">
            <a:off x="2986712" y="4956188"/>
            <a:ext cx="3004491" cy="1781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10" idx="6"/>
          </p:cNvCxnSpPr>
          <p:nvPr/>
        </p:nvCxnSpPr>
        <p:spPr>
          <a:xfrm flipH="1" flipV="1">
            <a:off x="2986712" y="4408749"/>
            <a:ext cx="3015157" cy="111269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2"/>
          </p:cNvCxnSpPr>
          <p:nvPr/>
        </p:nvCxnSpPr>
        <p:spPr>
          <a:xfrm flipH="1">
            <a:off x="3016364" y="4426564"/>
            <a:ext cx="2974839" cy="107706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2"/>
            <a:endCxn id="7" idx="6"/>
          </p:cNvCxnSpPr>
          <p:nvPr/>
        </p:nvCxnSpPr>
        <p:spPr>
          <a:xfrm flipH="1" flipV="1">
            <a:off x="3005697" y="2716128"/>
            <a:ext cx="2996172" cy="577388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7C848-0925-F844-BAD8-09F31227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4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5890424" y="5962604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34544" y="143144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8650" y="2194990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29885" y="574918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07452" y="3825636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72000" y="1699723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8687" y="2335985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15203" y="3669780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7104" y="4835219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052643" y="4422716"/>
            <a:ext cx="434056" cy="4125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1062706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1062706" y="2401242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6541508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6541508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6260914" y="4628968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3949136" y="3293516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1581160" y="1936800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7646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6425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5006056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7212857" y="1584707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3578646" y="5378331"/>
            <a:ext cx="434056" cy="41250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3949136" y="4974004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6054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7429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4789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3405034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1062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1517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6372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3642212" y="2748488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6435925" y="3293516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1517594" y="5187312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8A51-E0C8-9A4F-AAF6-4C5E3997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0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 one?</a:t>
            </a:r>
          </a:p>
        </p:txBody>
      </p:sp>
      <p:sp>
        <p:nvSpPr>
          <p:cNvPr id="4" name="Oval 3"/>
          <p:cNvSpPr/>
          <p:nvPr/>
        </p:nvSpPr>
        <p:spPr>
          <a:xfrm>
            <a:off x="5890424" y="5962604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34544" y="143144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28650" y="2194990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29885" y="574918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07452" y="382563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72000" y="1699723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8687" y="2335985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01869" y="3087264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15203" y="3669780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7104" y="4835219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1203" y="476775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052643" y="4422716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4" idx="2"/>
            <a:endCxn id="6" idx="6"/>
          </p:cNvCxnSpPr>
          <p:nvPr/>
        </p:nvCxnSpPr>
        <p:spPr>
          <a:xfrm flipH="1" flipV="1">
            <a:off x="1062706" y="2401242"/>
            <a:ext cx="6452497" cy="147479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2"/>
            <a:endCxn id="6" idx="6"/>
          </p:cNvCxnSpPr>
          <p:nvPr/>
        </p:nvCxnSpPr>
        <p:spPr>
          <a:xfrm flipH="1" flipV="1">
            <a:off x="1062706" y="2401242"/>
            <a:ext cx="4928497" cy="257276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  <a:endCxn id="8" idx="6"/>
          </p:cNvCxnSpPr>
          <p:nvPr/>
        </p:nvCxnSpPr>
        <p:spPr>
          <a:xfrm flipH="1">
            <a:off x="6541508" y="3876032"/>
            <a:ext cx="973695" cy="15585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2"/>
            <a:endCxn id="8" idx="6"/>
          </p:cNvCxnSpPr>
          <p:nvPr/>
        </p:nvCxnSpPr>
        <p:spPr>
          <a:xfrm flipH="1" flipV="1">
            <a:off x="6541508" y="4031888"/>
            <a:ext cx="1511135" cy="5970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2"/>
            <a:endCxn id="4" idx="5"/>
          </p:cNvCxnSpPr>
          <p:nvPr/>
        </p:nvCxnSpPr>
        <p:spPr>
          <a:xfrm flipH="1">
            <a:off x="6260914" y="4628968"/>
            <a:ext cx="1791729" cy="16857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203" idx="7"/>
          </p:cNvCxnSpPr>
          <p:nvPr/>
        </p:nvCxnSpPr>
        <p:spPr>
          <a:xfrm flipH="1">
            <a:off x="3949136" y="3293516"/>
            <a:ext cx="2052733" cy="21452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6"/>
            <a:endCxn id="201" idx="3"/>
          </p:cNvCxnSpPr>
          <p:nvPr/>
        </p:nvCxnSpPr>
        <p:spPr>
          <a:xfrm flipV="1">
            <a:off x="1581160" y="1936800"/>
            <a:ext cx="5695263" cy="310467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14" idx="4"/>
          </p:cNvCxnSpPr>
          <p:nvPr/>
        </p:nvCxnSpPr>
        <p:spPr>
          <a:xfrm flipV="1">
            <a:off x="7646913" y="4082283"/>
            <a:ext cx="85318" cy="166690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2"/>
            <a:endCxn id="16" idx="6"/>
          </p:cNvCxnSpPr>
          <p:nvPr/>
        </p:nvCxnSpPr>
        <p:spPr>
          <a:xfrm flipH="1" flipV="1">
            <a:off x="6425259" y="4974003"/>
            <a:ext cx="1004626" cy="98143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201" idx="2"/>
          </p:cNvCxnSpPr>
          <p:nvPr/>
        </p:nvCxnSpPr>
        <p:spPr>
          <a:xfrm flipV="1">
            <a:off x="5006056" y="1790959"/>
            <a:ext cx="2206801" cy="11501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7212857" y="1584707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3578646" y="5378331"/>
            <a:ext cx="434056" cy="4125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>
            <a:endCxn id="203" idx="7"/>
          </p:cNvCxnSpPr>
          <p:nvPr/>
        </p:nvCxnSpPr>
        <p:spPr>
          <a:xfrm flipH="1">
            <a:off x="3949136" y="4974004"/>
            <a:ext cx="2042068" cy="46473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6" idx="3"/>
          </p:cNvCxnSpPr>
          <p:nvPr/>
        </p:nvCxnSpPr>
        <p:spPr>
          <a:xfrm>
            <a:off x="6054769" y="5119844"/>
            <a:ext cx="27764" cy="94153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" idx="0"/>
            <a:endCxn id="201" idx="4"/>
          </p:cNvCxnSpPr>
          <p:nvPr/>
        </p:nvCxnSpPr>
        <p:spPr>
          <a:xfrm flipH="1" flipV="1">
            <a:off x="7429885" y="1997210"/>
            <a:ext cx="302346" cy="167257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1" idx="4"/>
            <a:endCxn id="8" idx="1"/>
          </p:cNvCxnSpPr>
          <p:nvPr/>
        </p:nvCxnSpPr>
        <p:spPr>
          <a:xfrm>
            <a:off x="4789028" y="2112226"/>
            <a:ext cx="1381990" cy="177382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" idx="5"/>
            <a:endCxn id="12" idx="0"/>
          </p:cNvCxnSpPr>
          <p:nvPr/>
        </p:nvCxnSpPr>
        <p:spPr>
          <a:xfrm>
            <a:off x="3405034" y="1783539"/>
            <a:ext cx="900681" cy="5524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6" idx="6"/>
            <a:endCxn id="11" idx="3"/>
          </p:cNvCxnSpPr>
          <p:nvPr/>
        </p:nvCxnSpPr>
        <p:spPr>
          <a:xfrm flipV="1">
            <a:off x="1062706" y="2051816"/>
            <a:ext cx="3572860" cy="34942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5" idx="4"/>
            <a:endCxn id="15" idx="7"/>
          </p:cNvCxnSpPr>
          <p:nvPr/>
        </p:nvCxnSpPr>
        <p:spPr>
          <a:xfrm flipH="1">
            <a:off x="1517594" y="1843949"/>
            <a:ext cx="1733978" cy="3051680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3" idx="7"/>
            <a:endCxn id="201" idx="3"/>
          </p:cNvCxnSpPr>
          <p:nvPr/>
        </p:nvCxnSpPr>
        <p:spPr>
          <a:xfrm flipV="1">
            <a:off x="6372359" y="1936800"/>
            <a:ext cx="904064" cy="121087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03" idx="1"/>
            <a:endCxn id="12" idx="4"/>
          </p:cNvCxnSpPr>
          <p:nvPr/>
        </p:nvCxnSpPr>
        <p:spPr>
          <a:xfrm flipV="1">
            <a:off x="3642212" y="2748488"/>
            <a:ext cx="663503" cy="2690253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7" idx="1"/>
            <a:endCxn id="13" idx="6"/>
          </p:cNvCxnSpPr>
          <p:nvPr/>
        </p:nvCxnSpPr>
        <p:spPr>
          <a:xfrm flipH="1" flipV="1">
            <a:off x="6435925" y="3293516"/>
            <a:ext cx="1057526" cy="2516081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03" idx="1"/>
            <a:endCxn id="15" idx="5"/>
          </p:cNvCxnSpPr>
          <p:nvPr/>
        </p:nvCxnSpPr>
        <p:spPr>
          <a:xfrm flipH="1" flipV="1">
            <a:off x="1517594" y="5187312"/>
            <a:ext cx="2124618" cy="25142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1" idx="4"/>
            <a:endCxn id="12" idx="7"/>
          </p:cNvCxnSpPr>
          <p:nvPr/>
        </p:nvCxnSpPr>
        <p:spPr>
          <a:xfrm flipH="1">
            <a:off x="4459177" y="2112226"/>
            <a:ext cx="329851" cy="28416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2F2C7-B607-9B48-A86E-D00EF12A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one?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33" y="2319722"/>
            <a:ext cx="1497517" cy="1060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7750" y="2664168"/>
            <a:ext cx="1401699" cy="83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73" y="5201825"/>
            <a:ext cx="1751165" cy="711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02" y="2311343"/>
            <a:ext cx="1365613" cy="851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833" y="4181841"/>
            <a:ext cx="1322439" cy="1322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947" y="3729242"/>
            <a:ext cx="1887794" cy="891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929" y="5335460"/>
            <a:ext cx="1922256" cy="856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84" y="4400600"/>
            <a:ext cx="1370407" cy="82452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796315" y="3271104"/>
            <a:ext cx="1706965" cy="1212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2" idx="0"/>
          </p:cNvCxnSpPr>
          <p:nvPr/>
        </p:nvCxnSpPr>
        <p:spPr>
          <a:xfrm flipH="1">
            <a:off x="7227057" y="3423247"/>
            <a:ext cx="687213" cy="19122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0" idx="1"/>
          </p:cNvCxnSpPr>
          <p:nvPr/>
        </p:nvCxnSpPr>
        <p:spPr>
          <a:xfrm flipV="1">
            <a:off x="3394242" y="4843061"/>
            <a:ext cx="1406591" cy="6682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1" idx="2"/>
          </p:cNvCxnSpPr>
          <p:nvPr/>
        </p:nvCxnSpPr>
        <p:spPr>
          <a:xfrm flipV="1">
            <a:off x="2990947" y="4620281"/>
            <a:ext cx="943897" cy="563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942489" y="3167992"/>
            <a:ext cx="2284568" cy="818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162686" y="3095461"/>
            <a:ext cx="779803" cy="7113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0"/>
          </p:cNvCxnSpPr>
          <p:nvPr/>
        </p:nvCxnSpPr>
        <p:spPr>
          <a:xfrm flipH="1">
            <a:off x="1090788" y="3583566"/>
            <a:ext cx="128761" cy="8170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11849" y="2889295"/>
            <a:ext cx="2271253" cy="3455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1"/>
          </p:cNvCxnSpPr>
          <p:nvPr/>
        </p:nvCxnSpPr>
        <p:spPr>
          <a:xfrm flipH="1">
            <a:off x="1775359" y="4174762"/>
            <a:ext cx="1215588" cy="417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04138" y="5588437"/>
            <a:ext cx="2561791" cy="206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AACB6-D17A-B94C-9C4C-7FAC2B56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3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 of BFS: </a:t>
            </a:r>
            <a:br>
              <a:rPr lang="en-US" dirty="0"/>
            </a:br>
            <a:r>
              <a:rPr lang="en-US" dirty="0"/>
              <a:t>Testing Bipartiteness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002499" cy="4351338"/>
          </a:xfrm>
        </p:spPr>
        <p:txBody>
          <a:bodyPr/>
          <a:lstStyle/>
          <a:p>
            <a:r>
              <a:rPr lang="en-US" dirty="0"/>
              <a:t>Color the levels of the BFS tree in alternating colors.</a:t>
            </a:r>
          </a:p>
          <a:p>
            <a:r>
              <a:rPr lang="en-US" dirty="0">
                <a:solidFill>
                  <a:srgbClr val="00B050"/>
                </a:solidFill>
              </a:rPr>
              <a:t>If you never color two connected nodes the same color</a:t>
            </a:r>
            <a:r>
              <a:rPr lang="en-US" dirty="0"/>
              <a:t>, then it is bipartite.</a:t>
            </a:r>
          </a:p>
          <a:p>
            <a:r>
              <a:rPr lang="en-US" dirty="0"/>
              <a:t>Otherwise, it’s not.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40562" y="2041420"/>
            <a:ext cx="2603438" cy="4514315"/>
            <a:chOff x="6540562" y="2041420"/>
            <a:chExt cx="2603438" cy="4514315"/>
          </a:xfrm>
        </p:grpSpPr>
        <p:grpSp>
          <p:nvGrpSpPr>
            <p:cNvPr id="4" name="Group 3"/>
            <p:cNvGrpSpPr/>
            <p:nvPr/>
          </p:nvGrpSpPr>
          <p:grpSpPr>
            <a:xfrm>
              <a:off x="6540562" y="2041420"/>
              <a:ext cx="2603438" cy="4514315"/>
              <a:chOff x="6540561" y="1421988"/>
              <a:chExt cx="2603438" cy="451431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540561" y="2302261"/>
                <a:ext cx="2500980" cy="3634042"/>
                <a:chOff x="6631797" y="2350986"/>
                <a:chExt cx="2500980" cy="3634042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7525848" y="2816946"/>
                  <a:ext cx="410411" cy="506288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 flipH="1">
                  <a:off x="6941075" y="3789194"/>
                  <a:ext cx="584773" cy="61597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Oval 11"/>
                <p:cNvSpPr/>
                <p:nvPr/>
              </p:nvSpPr>
              <p:spPr>
                <a:xfrm>
                  <a:off x="6631798" y="4405171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C</a:t>
                  </a: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631797" y="5507903"/>
                  <a:ext cx="618553" cy="477125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6941074" y="4871131"/>
                  <a:ext cx="1" cy="636772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/>
                <p:cNvSpPr/>
                <p:nvPr/>
              </p:nvSpPr>
              <p:spPr>
                <a:xfrm>
                  <a:off x="7525847" y="4255154"/>
                  <a:ext cx="618553" cy="42164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</a:t>
                  </a: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8514224" y="4443814"/>
                  <a:ext cx="618553" cy="465960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D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8518318" y="3897963"/>
                  <a:ext cx="305183" cy="545851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Oval 17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936259" y="2816946"/>
                  <a:ext cx="582059" cy="615057"/>
                </a:xfrm>
                <a:prstGeom prst="line">
                  <a:avLst/>
                </a:prstGeom>
                <a:ln w="66675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7434612" y="3740469"/>
                <a:ext cx="309276" cy="465960"/>
              </a:xfrm>
              <a:prstGeom prst="line">
                <a:avLst/>
              </a:prstGeom>
              <a:ln w="666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143902" y="1421988"/>
                <a:ext cx="2000097" cy="988962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/>
            <p:cNvCxnSpPr/>
            <p:nvPr/>
          </p:nvCxnSpPr>
          <p:spPr>
            <a:xfrm flipH="1">
              <a:off x="7159115" y="5480481"/>
              <a:ext cx="1573151" cy="83669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7068530" y="5247501"/>
              <a:ext cx="675359" cy="90098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329D3AA-4936-D442-9113-3AD3F02F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1BBAD4-E24D-524E-8D0E-081637DC36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B1A6B1-4AA0-E045-A6BF-04F06EE624C8}"/>
              </a:ext>
            </a:extLst>
          </p:cNvPr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Does DFS work here too?</a:t>
            </a:r>
          </a:p>
        </p:txBody>
      </p:sp>
    </p:spTree>
    <p:extLst>
      <p:ext uri="{BB962C8B-B14F-4D97-AF65-F5344CB8AC3E}">
        <p14:creationId xmlns:p14="http://schemas.microsoft.com/office/powerpoint/2010/main" val="20872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B6A8D1-173E-FD4B-8352-6529837F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15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D7513-61D8-0E45-97B7-5E01209E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12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2AF47-B175-0A45-BD2F-9AB3B1A5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29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95D3A-C0DE-334A-BFD6-1EAD7F77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2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1101661">
            <a:off x="4895725" y="6015109"/>
            <a:ext cx="338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CLEARLY BIPARTITE!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A322-3F44-1C43-A0E0-688C39A1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74778"/>
            <a:ext cx="9144000" cy="458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0286" y="843241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世界土豆贸易网络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67F55-D4A8-934A-9639-D9E5EA89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383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4F4F0-2F29-A14A-A266-17327508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8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91472-A3E1-5A46-862A-A0563AE8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7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ABB79-4962-5544-89C0-E0C25425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98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31717-EC88-E141-9722-DA29BD36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74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80524" y="1844957"/>
            <a:ext cx="801353" cy="587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</a:t>
            </a:r>
            <a:br>
              <a:rPr lang="en-US" dirty="0"/>
            </a:br>
            <a:r>
              <a:rPr lang="en-US" sz="3600" dirty="0">
                <a:solidFill>
                  <a:schemeClr val="accent5"/>
                </a:solidFill>
              </a:rPr>
              <a:t>For testing bipartite-ness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12" idx="0"/>
            <a:endCxn id="11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rgbClr val="CF6E6C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2"/>
            <a:endCxn id="9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18" idx="2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0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2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9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31466" y="2015789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24048" y="1979322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23" name="Oval 22"/>
          <p:cNvSpPr/>
          <p:nvPr/>
        </p:nvSpPr>
        <p:spPr>
          <a:xfrm>
            <a:off x="6731466" y="3397599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4048" y="3384944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one step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4048" y="4205255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two steps</a:t>
            </a:r>
          </a:p>
        </p:txBody>
      </p:sp>
      <p:sp>
        <p:nvSpPr>
          <p:cNvPr id="26" name="Oval 25"/>
          <p:cNvSpPr/>
          <p:nvPr/>
        </p:nvSpPr>
        <p:spPr>
          <a:xfrm>
            <a:off x="6731466" y="4219665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0385" y="2319573"/>
            <a:ext cx="791675" cy="9313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4048" y="5025566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three steps</a:t>
            </a:r>
          </a:p>
        </p:txBody>
      </p:sp>
      <p:sp>
        <p:nvSpPr>
          <p:cNvPr id="30" name="Oval 29"/>
          <p:cNvSpPr/>
          <p:nvPr/>
        </p:nvSpPr>
        <p:spPr>
          <a:xfrm>
            <a:off x="6731466" y="5039976"/>
            <a:ext cx="292582" cy="31690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4048" y="2547807"/>
            <a:ext cx="202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there in zero steps</a:t>
            </a:r>
          </a:p>
        </p:txBody>
      </p:sp>
      <p:sp>
        <p:nvSpPr>
          <p:cNvPr id="34" name="Oval 33"/>
          <p:cNvSpPr/>
          <p:nvPr/>
        </p:nvSpPr>
        <p:spPr>
          <a:xfrm>
            <a:off x="6731466" y="2599394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114539" y="2152761"/>
            <a:ext cx="1276608" cy="63802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1101661">
            <a:off x="114771" y="4518768"/>
            <a:ext cx="2299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WHOA NOT BIPARTITE!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060" y="5963232"/>
            <a:ext cx="868409" cy="8684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EC9D2-57B3-AC48-950D-8179E9C6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 now.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5561"/>
            <a:ext cx="555348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Just because </a:t>
            </a:r>
            <a:r>
              <a:rPr lang="en-US" b="1" dirty="0">
                <a:solidFill>
                  <a:schemeClr val="accent4"/>
                </a:solidFill>
              </a:rPr>
              <a:t>this</a:t>
            </a:r>
            <a:r>
              <a:rPr lang="en-US" dirty="0">
                <a:solidFill>
                  <a:schemeClr val="accent4"/>
                </a:solidFill>
              </a:rPr>
              <a:t> coloring doesn’t work, why does that mean that there is </a:t>
            </a:r>
            <a:r>
              <a:rPr lang="en-US" b="1" dirty="0">
                <a:solidFill>
                  <a:schemeClr val="accent4"/>
                </a:solidFill>
              </a:rPr>
              <a:t>no</a:t>
            </a:r>
            <a:r>
              <a:rPr lang="en-US" dirty="0">
                <a:solidFill>
                  <a:schemeClr val="accent4"/>
                </a:solidFill>
              </a:rPr>
              <a:t> coloring that works?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130" y="3921702"/>
            <a:ext cx="1540859" cy="2066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86" y="5840029"/>
            <a:ext cx="1981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Plucky the pedantic penguin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98772" y="3661756"/>
            <a:ext cx="3113038" cy="2930705"/>
            <a:chOff x="2552656" y="1988739"/>
            <a:chExt cx="3891588" cy="3738954"/>
          </a:xfrm>
        </p:grpSpPr>
        <p:sp>
          <p:nvSpPr>
            <p:cNvPr id="6" name="Oval 5"/>
            <p:cNvSpPr/>
            <p:nvPr/>
          </p:nvSpPr>
          <p:spPr>
            <a:xfrm>
              <a:off x="2571641" y="1988739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571641" y="2509876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63322" y="3069449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552656" y="3655058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552656" y="4202497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552656" y="4749936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563322" y="5297375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010188" y="200655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010188" y="2527691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001869" y="3087264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91203" y="3672873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91203" y="4220312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991203" y="4767751"/>
              <a:ext cx="434056" cy="412503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001869" y="5315190"/>
              <a:ext cx="434056" cy="41250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>
              <a:stCxn id="18" idx="2"/>
              <a:endCxn id="10" idx="6"/>
            </p:cNvCxnSpPr>
            <p:nvPr/>
          </p:nvCxnSpPr>
          <p:spPr>
            <a:xfrm flipH="1" flipV="1">
              <a:off x="3005697" y="2194991"/>
              <a:ext cx="3004491" cy="5389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0" idx="2"/>
              <a:endCxn id="10" idx="6"/>
            </p:cNvCxnSpPr>
            <p:nvPr/>
          </p:nvCxnSpPr>
          <p:spPr>
            <a:xfrm flipH="1" flipV="1">
              <a:off x="3005697" y="2194991"/>
              <a:ext cx="2985506" cy="168413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8" idx="2"/>
              <a:endCxn id="12" idx="6"/>
            </p:cNvCxnSpPr>
            <p:nvPr/>
          </p:nvCxnSpPr>
          <p:spPr>
            <a:xfrm flipH="1">
              <a:off x="2997378" y="2733943"/>
              <a:ext cx="3012810" cy="54175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" idx="2"/>
              <a:endCxn id="12" idx="6"/>
            </p:cNvCxnSpPr>
            <p:nvPr/>
          </p:nvCxnSpPr>
          <p:spPr>
            <a:xfrm flipH="1" flipV="1">
              <a:off x="2997378" y="3275701"/>
              <a:ext cx="2993825" cy="11508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0" idx="2"/>
              <a:endCxn id="14" idx="6"/>
            </p:cNvCxnSpPr>
            <p:nvPr/>
          </p:nvCxnSpPr>
          <p:spPr>
            <a:xfrm flipH="1">
              <a:off x="2986712" y="3879125"/>
              <a:ext cx="3004491" cy="52962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2"/>
              <a:endCxn id="13" idx="6"/>
            </p:cNvCxnSpPr>
            <p:nvPr/>
          </p:nvCxnSpPr>
          <p:spPr>
            <a:xfrm flipH="1" flipV="1">
              <a:off x="2986712" y="3861310"/>
              <a:ext cx="3015157" cy="166013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7" idx="2"/>
            </p:cNvCxnSpPr>
            <p:nvPr/>
          </p:nvCxnSpPr>
          <p:spPr>
            <a:xfrm flipH="1">
              <a:off x="3005698" y="2212806"/>
              <a:ext cx="3004490" cy="332645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9" idx="2"/>
              <a:endCxn id="15" idx="6"/>
            </p:cNvCxnSpPr>
            <p:nvPr/>
          </p:nvCxnSpPr>
          <p:spPr>
            <a:xfrm flipH="1">
              <a:off x="2986712" y="3293516"/>
              <a:ext cx="3015157" cy="166267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2"/>
              <a:endCxn id="15" idx="6"/>
            </p:cNvCxnSpPr>
            <p:nvPr/>
          </p:nvCxnSpPr>
          <p:spPr>
            <a:xfrm flipH="1" flipV="1">
              <a:off x="2986712" y="4956188"/>
              <a:ext cx="3004491" cy="1781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3" idx="2"/>
              <a:endCxn id="14" idx="6"/>
            </p:cNvCxnSpPr>
            <p:nvPr/>
          </p:nvCxnSpPr>
          <p:spPr>
            <a:xfrm flipH="1" flipV="1">
              <a:off x="2986712" y="4408749"/>
              <a:ext cx="3015157" cy="111269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" idx="2"/>
            </p:cNvCxnSpPr>
            <p:nvPr/>
          </p:nvCxnSpPr>
          <p:spPr>
            <a:xfrm flipH="1">
              <a:off x="3016364" y="4426564"/>
              <a:ext cx="2974839" cy="107706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11" idx="6"/>
            </p:cNvCxnSpPr>
            <p:nvPr/>
          </p:nvCxnSpPr>
          <p:spPr>
            <a:xfrm flipH="1" flipV="1">
              <a:off x="3005697" y="2716128"/>
              <a:ext cx="2996172" cy="577388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131911" y="4210273"/>
            <a:ext cx="1930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come up with plenty of bad colorings on this legitimately bipartite graph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DBDAC31F-C0E5-2C40-8618-C97B7CE6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proof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BFS colors two neighbors the same color, then it’s found a </a:t>
            </a:r>
            <a:r>
              <a:rPr lang="en-US" dirty="0">
                <a:solidFill>
                  <a:srgbClr val="00B050"/>
                </a:solidFill>
              </a:rPr>
              <a:t>cycle of odd length </a:t>
            </a:r>
            <a:r>
              <a:rPr lang="en-US" dirty="0"/>
              <a:t>in the graph.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289176" y="3370729"/>
            <a:ext cx="3589703" cy="3269413"/>
            <a:chOff x="910385" y="1870468"/>
            <a:chExt cx="5135647" cy="4482804"/>
          </a:xfrm>
        </p:grpSpPr>
        <p:sp>
          <p:nvSpPr>
            <p:cNvPr id="4" name="Oval 3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14" idx="0"/>
              <a:endCxn id="13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6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4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rgbClr val="CF6E6C"/>
              </a:solidFill>
            </a:ln>
            <a:effectLst>
              <a:glow rad="1397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3" idx="2"/>
              <a:endCxn id="11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5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20" idx="2"/>
            </p:cNvCxnSpPr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0" idx="0"/>
            </p:cNvCxnSpPr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0" idx="2"/>
              <a:endCxn id="14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9" idx="3"/>
              <a:endCxn id="11" idx="6"/>
            </p:cNvCxnSpPr>
            <p:nvPr/>
          </p:nvCxnSpPr>
          <p:spPr>
            <a:xfrm flipH="1">
              <a:off x="1642878" y="2416173"/>
              <a:ext cx="2833964" cy="1133142"/>
            </a:xfrm>
            <a:prstGeom prst="line">
              <a:avLst/>
            </a:prstGeom>
            <a:ln w="66675">
              <a:solidFill>
                <a:schemeClr val="accent5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30469" y="3811121"/>
              <a:ext cx="928533" cy="376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10385" y="2319573"/>
              <a:ext cx="791675" cy="931398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6"/>
              </a:solidFill>
            </a:ln>
            <a:effectLst>
              <a:glow rad="88900">
                <a:srgbClr val="FF0FF2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022136" y="1309934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Make this proof sketch formal!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-6776" y="2436491"/>
            <a:ext cx="2863231" cy="4467167"/>
            <a:chOff x="6178310" y="1469136"/>
            <a:chExt cx="2863231" cy="4467167"/>
          </a:xfrm>
        </p:grpSpPr>
        <p:grpSp>
          <p:nvGrpSpPr>
            <p:cNvPr id="30" name="Group 29"/>
            <p:cNvGrpSpPr/>
            <p:nvPr/>
          </p:nvGrpSpPr>
          <p:grpSpPr>
            <a:xfrm>
              <a:off x="6540561" y="2302261"/>
              <a:ext cx="2500980" cy="3634042"/>
              <a:chOff x="6631797" y="2350986"/>
              <a:chExt cx="2500980" cy="363404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H="1">
                <a:off x="6941075" y="3789194"/>
                <a:ext cx="584773" cy="615977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6631798" y="4405171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631797" y="5507903"/>
                <a:ext cx="618553" cy="47712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H="1">
                <a:off x="6941074" y="4871131"/>
                <a:ext cx="1" cy="636772"/>
              </a:xfrm>
              <a:prstGeom prst="line">
                <a:avLst/>
              </a:prstGeom>
              <a:ln w="666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7525847" y="4255154"/>
                <a:ext cx="618553" cy="4216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514224" y="444381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8518318" y="3897963"/>
                <a:ext cx="305183" cy="545851"/>
              </a:xfrm>
              <a:prstGeom prst="line">
                <a:avLst/>
              </a:prstGeom>
              <a:ln w="66675">
                <a:solidFill>
                  <a:schemeClr val="accent6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8B1B17"/>
                </a:solidFill>
              </a:ln>
              <a:effectLst>
                <a:glow rad="139700">
                  <a:srgbClr val="FF0FF2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7434612" y="3740469"/>
              <a:ext cx="309276" cy="46596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8310" y="1469136"/>
              <a:ext cx="2401363" cy="988962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 flipH="1">
            <a:off x="952631" y="5810011"/>
            <a:ext cx="1573151" cy="836692"/>
          </a:xfrm>
          <a:prstGeom prst="line">
            <a:avLst/>
          </a:prstGeom>
          <a:ln w="539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862047" y="5703130"/>
            <a:ext cx="1445043" cy="38643"/>
          </a:xfrm>
          <a:prstGeom prst="line">
            <a:avLst/>
          </a:prstGeom>
          <a:ln w="53975">
            <a:solidFill>
              <a:srgbClr val="CF6E6C"/>
            </a:solidFill>
            <a:prstDash val="sysDot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862046" y="5577031"/>
            <a:ext cx="675359" cy="900982"/>
          </a:xfrm>
          <a:prstGeom prst="line">
            <a:avLst/>
          </a:prstGeom>
          <a:ln w="539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84713" y="4013179"/>
            <a:ext cx="1595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There must be an even number of </a:t>
            </a:r>
            <a:r>
              <a:rPr lang="en-US" sz="2000" dirty="0">
                <a:solidFill>
                  <a:srgbClr val="7030A0"/>
                </a:solidFill>
                <a:effectLst>
                  <a:glow rad="101600">
                    <a:srgbClr val="FF0FF2">
                      <a:alpha val="60000"/>
                    </a:srgbClr>
                  </a:glow>
                </a:effectLst>
              </a:rPr>
              <a:t>these</a:t>
            </a:r>
            <a:r>
              <a:rPr lang="en-US" sz="2000" dirty="0">
                <a:solidFill>
                  <a:srgbClr val="7030A0"/>
                </a:solidFill>
              </a:rPr>
              <a:t> edges</a:t>
            </a:r>
          </a:p>
        </p:txBody>
      </p:sp>
      <p:sp>
        <p:nvSpPr>
          <p:cNvPr id="49" name="Right Brace 48"/>
          <p:cNvSpPr/>
          <p:nvPr/>
        </p:nvSpPr>
        <p:spPr>
          <a:xfrm>
            <a:off x="2755780" y="3502596"/>
            <a:ext cx="505675" cy="2074435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56455" y="6022495"/>
            <a:ext cx="171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one extra makes it odd</a:t>
            </a:r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H="1" flipV="1">
            <a:off x="1849774" y="5892861"/>
            <a:ext cx="1006681" cy="45280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C213A27-2FFA-0E46-9F25-C8CD23B5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  <p:bldP spid="49" grpId="0" animBg="1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proof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17642" cy="3429475"/>
          </a:xfrm>
        </p:spPr>
        <p:txBody>
          <a:bodyPr>
            <a:normAutofit/>
          </a:bodyPr>
          <a:lstStyle/>
          <a:p>
            <a:r>
              <a:rPr lang="en-US" dirty="0"/>
              <a:t>If BFS colors two neighbors the same color, then it’s found a </a:t>
            </a:r>
            <a:r>
              <a:rPr lang="en-US" dirty="0">
                <a:solidFill>
                  <a:srgbClr val="00B050"/>
                </a:solidFill>
              </a:rPr>
              <a:t>cycle of odd length </a:t>
            </a:r>
            <a:r>
              <a:rPr lang="en-US" dirty="0"/>
              <a:t>in the graph.</a:t>
            </a:r>
          </a:p>
          <a:p>
            <a:r>
              <a:rPr lang="en-US" dirty="0"/>
              <a:t>But you can </a:t>
            </a:r>
            <a:r>
              <a:rPr lang="en-US" b="1" dirty="0">
                <a:solidFill>
                  <a:srgbClr val="00B050"/>
                </a:solidFill>
              </a:rPr>
              <a:t>never</a:t>
            </a:r>
            <a:r>
              <a:rPr lang="en-US" dirty="0">
                <a:solidFill>
                  <a:srgbClr val="00B050"/>
                </a:solidFill>
              </a:rPr>
              <a:t> color an odd cycle with two colors </a:t>
            </a:r>
            <a:r>
              <a:rPr lang="en-US" dirty="0"/>
              <a:t>so that no two neighbors have the same color.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[Fun exercise!]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2136" y="1309934"/>
            <a:ext cx="326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8236" y="146190"/>
            <a:ext cx="207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Make this proof sketch formal!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846" y="45441"/>
            <a:ext cx="980323" cy="132051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022136" y="4362760"/>
            <a:ext cx="2822870" cy="2390872"/>
            <a:chOff x="1030469" y="1870468"/>
            <a:chExt cx="5015563" cy="4482804"/>
          </a:xfrm>
        </p:grpSpPr>
        <p:sp>
          <p:nvSpPr>
            <p:cNvPr id="62" name="Oval 61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/>
            <p:cNvCxnSpPr>
              <a:stCxn id="72" idx="0"/>
              <a:endCxn id="71" idx="3"/>
            </p:cNvCxnSpPr>
            <p:nvPr/>
          </p:nvCxnSpPr>
          <p:spPr>
            <a:xfrm flipV="1">
              <a:off x="1787318" y="4868612"/>
              <a:ext cx="1619803" cy="920076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2" idx="0"/>
            </p:cNvCxnSpPr>
            <p:nvPr/>
          </p:nvCxnSpPr>
          <p:spPr>
            <a:xfrm flipV="1">
              <a:off x="1787318" y="2435053"/>
              <a:ext cx="1034639" cy="3353635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1" idx="2"/>
              <a:endCxn id="69" idx="5"/>
            </p:cNvCxnSpPr>
            <p:nvPr/>
          </p:nvCxnSpPr>
          <p:spPr>
            <a:xfrm flipH="1" flipV="1">
              <a:off x="1557183" y="3748925"/>
              <a:ext cx="1764243" cy="92007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 flipH="1" flipV="1">
              <a:off x="3028844" y="2352371"/>
              <a:ext cx="1846860" cy="3154025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168286" y="3549314"/>
              <a:ext cx="585164" cy="1674789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1" idx="7"/>
            </p:cNvCxnSpPr>
            <p:nvPr/>
          </p:nvCxnSpPr>
          <p:spPr>
            <a:xfrm flipV="1">
              <a:off x="3820895" y="3466632"/>
              <a:ext cx="1725668" cy="1002759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2" idx="6"/>
            </p:cNvCxnSpPr>
            <p:nvPr/>
          </p:nvCxnSpPr>
          <p:spPr>
            <a:xfrm flipH="1">
              <a:off x="2079900" y="5506396"/>
              <a:ext cx="2795804" cy="564584"/>
            </a:xfrm>
            <a:prstGeom prst="line">
              <a:avLst/>
            </a:prstGeom>
            <a:ln w="6667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2" idx="6"/>
              <a:endCxn id="69" idx="3"/>
            </p:cNvCxnSpPr>
            <p:nvPr/>
          </p:nvCxnSpPr>
          <p:spPr>
            <a:xfrm flipV="1">
              <a:off x="1642877" y="2416171"/>
              <a:ext cx="2833964" cy="1133143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030469" y="3811122"/>
              <a:ext cx="928533" cy="69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 flipV="1">
              <a:off x="3114539" y="2152761"/>
              <a:ext cx="1276608" cy="63802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645138" y="4086583"/>
            <a:ext cx="5142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So you can’t legitimately color the whole graph either.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Thus it’s not bipartite.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80C43-9A58-C444-819A-E19DB744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7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49" y="1626031"/>
            <a:ext cx="6480073" cy="28470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BFS can be used to detect bipartite-ness in time </a:t>
            </a:r>
            <a:r>
              <a:rPr lang="en-US" sz="3600" dirty="0">
                <a:solidFill>
                  <a:srgbClr val="00B050"/>
                </a:solidFill>
              </a:rPr>
              <a:t>O(n + m).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7856" y="2951594"/>
            <a:ext cx="8765047" cy="3906406"/>
            <a:chOff x="107856" y="2951594"/>
            <a:chExt cx="8765047" cy="3906406"/>
          </a:xfrm>
        </p:grpSpPr>
        <p:sp>
          <p:nvSpPr>
            <p:cNvPr id="24" name="Rectangle 23"/>
            <p:cNvSpPr/>
            <p:nvPr/>
          </p:nvSpPr>
          <p:spPr>
            <a:xfrm>
              <a:off x="107856" y="2951594"/>
              <a:ext cx="3474993" cy="3906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7910" y="2951594"/>
              <a:ext cx="3474993" cy="3906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6172" y="3741300"/>
              <a:ext cx="1497517" cy="10600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226" y="3721004"/>
              <a:ext cx="1401699" cy="8364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1557" y="5949038"/>
              <a:ext cx="1751165" cy="7114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9439" y="4549602"/>
              <a:ext cx="1365613" cy="8511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3770" y="4427349"/>
              <a:ext cx="1887794" cy="89103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026" y="5713429"/>
              <a:ext cx="1922256" cy="8564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1387" y="5003941"/>
              <a:ext cx="1370407" cy="82452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61" y="5072719"/>
              <a:ext cx="1322439" cy="132243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32735" y="3156155"/>
              <a:ext cx="3399547" cy="448004"/>
              <a:chOff x="132735" y="3156155"/>
              <a:chExt cx="4136174" cy="448004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132735" y="3156155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1179880" y="3218684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20904792">
                <a:off x="2239171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263543">
                <a:off x="3221764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473356" y="3205627"/>
              <a:ext cx="3399547" cy="448004"/>
              <a:chOff x="132735" y="3156155"/>
              <a:chExt cx="4136174" cy="448004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132735" y="3156155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1179880" y="3218684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 rot="20904792">
                <a:off x="2239171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263543">
                <a:off x="3221764" y="3185651"/>
                <a:ext cx="1047145" cy="385475"/>
              </a:xfrm>
              <a:custGeom>
                <a:avLst/>
                <a:gdLst>
                  <a:gd name="connsiteX0" fmla="*/ 0 w 1047145"/>
                  <a:gd name="connsiteY0" fmla="*/ 0 h 385475"/>
                  <a:gd name="connsiteX1" fmla="*/ 191730 w 1047145"/>
                  <a:gd name="connsiteY1" fmla="*/ 265471 h 385475"/>
                  <a:gd name="connsiteX2" fmla="*/ 589936 w 1047145"/>
                  <a:gd name="connsiteY2" fmla="*/ 383458 h 385475"/>
                  <a:gd name="connsiteX3" fmla="*/ 973394 w 1047145"/>
                  <a:gd name="connsiteY3" fmla="*/ 176980 h 385475"/>
                  <a:gd name="connsiteX4" fmla="*/ 1047136 w 1047145"/>
                  <a:gd name="connsiteY4" fmla="*/ 58993 h 38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145" h="385475">
                    <a:moveTo>
                      <a:pt x="0" y="0"/>
                    </a:moveTo>
                    <a:cubicBezTo>
                      <a:pt x="46703" y="100780"/>
                      <a:pt x="93407" y="201561"/>
                      <a:pt x="191730" y="265471"/>
                    </a:cubicBezTo>
                    <a:cubicBezTo>
                      <a:pt x="290053" y="329381"/>
                      <a:pt x="459659" y="398206"/>
                      <a:pt x="589936" y="383458"/>
                    </a:cubicBezTo>
                    <a:cubicBezTo>
                      <a:pt x="720213" y="368710"/>
                      <a:pt x="897194" y="231058"/>
                      <a:pt x="973394" y="176980"/>
                    </a:cubicBezTo>
                    <a:cubicBezTo>
                      <a:pt x="1049594" y="122903"/>
                      <a:pt x="1047136" y="58993"/>
                      <a:pt x="1047136" y="58993"/>
                    </a:cubicBezTo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1217" y="4295032"/>
              <a:ext cx="1012615" cy="1012615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0D2CCF-B64D-A248-A5B0-5A1C27CB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20"/>
            <a:ext cx="7886700" cy="46269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Depth-first search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Useful for topological sorting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n-order traversals of BSTs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Detect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Cycle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Find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SCC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Find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bridges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two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connected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components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Breadth-first search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Useful for finding shortest paths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Also for testing </a:t>
            </a:r>
            <a:r>
              <a:rPr lang="en-US" dirty="0" err="1">
                <a:solidFill>
                  <a:srgbClr val="00B050"/>
                </a:solidFill>
              </a:rPr>
              <a:t>bipartiteness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Both DFS, BFS: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Useful for exploring graphs, finding connected components, 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Complexity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m+n</a:t>
            </a:r>
            <a:r>
              <a:rPr lang="en-US" altLang="zh-CN" dirty="0">
                <a:solidFill>
                  <a:srgbClr val="00B050"/>
                </a:solidFill>
              </a:rPr>
              <a:t>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47175-78EB-A647-8FD4-D29130F1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23818</TotalTime>
  <Words>5150</Words>
  <Application>Microsoft Macintosh PowerPoint</Application>
  <PresentationFormat>全屏显示(4:3)</PresentationFormat>
  <Paragraphs>879</Paragraphs>
  <Slides>100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10" baseType="lpstr">
      <vt:lpstr>黑体</vt:lpstr>
      <vt:lpstr>Arial</vt:lpstr>
      <vt:lpstr>Bell MT</vt:lpstr>
      <vt:lpstr>Calibri</vt:lpstr>
      <vt:lpstr>Calibri Light</vt:lpstr>
      <vt:lpstr>Cambria Math</vt:lpstr>
      <vt:lpstr>Comic Sans MS</vt:lpstr>
      <vt:lpstr>Helvetica</vt:lpstr>
      <vt:lpstr>Phosphate Inline</vt:lpstr>
      <vt:lpstr>Office Theme</vt:lpstr>
      <vt:lpstr>图算法</vt:lpstr>
      <vt:lpstr>主要内容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Graphs</vt:lpstr>
      <vt:lpstr>无向图</vt:lpstr>
      <vt:lpstr>有向图</vt:lpstr>
      <vt:lpstr>图的表示</vt:lpstr>
      <vt:lpstr>有自环无向图邻接矩阵</vt:lpstr>
      <vt:lpstr>有向图邻接矩阵</vt:lpstr>
      <vt:lpstr>邻接表</vt:lpstr>
      <vt:lpstr>两种表示的异同</vt:lpstr>
      <vt:lpstr>计算时间对比</vt:lpstr>
      <vt:lpstr>路径和环</vt:lpstr>
      <vt:lpstr>Illustration of common graph terms</vt:lpstr>
      <vt:lpstr>主要内容</vt:lpstr>
      <vt:lpstr>Data structure in DFS</vt:lpstr>
      <vt:lpstr>PowerPoint 演示文稿</vt:lpstr>
      <vt:lpstr>The running time</vt:lpstr>
      <vt:lpstr>Parenthesis Lemma and Edge Types</vt:lpstr>
      <vt:lpstr>Parenthesis Lemma: An example</vt:lpstr>
      <vt:lpstr>Edge Types in DFS Tree in Digraph</vt:lpstr>
      <vt:lpstr>Edge Types in DFS Tree in undirected graph</vt:lpstr>
      <vt:lpstr>练习</vt:lpstr>
      <vt:lpstr>答案</vt:lpstr>
      <vt:lpstr>练习：画出下图的DFS forest</vt:lpstr>
      <vt:lpstr>答案</vt:lpstr>
      <vt:lpstr>主要内容</vt:lpstr>
      <vt:lpstr>Application of DFS: Detection of Cycles in Digraph</vt:lpstr>
      <vt:lpstr>Why DFS can detect cycle?</vt:lpstr>
      <vt:lpstr>DFS to detect cycle in digraph</vt:lpstr>
      <vt:lpstr>detect cycle in digraph</vt:lpstr>
      <vt:lpstr>Strongly Connected Components (SCC)</vt:lpstr>
      <vt:lpstr>Detect SCC by DFS</vt:lpstr>
      <vt:lpstr>DFS to detect SCC</vt:lpstr>
      <vt:lpstr>DFS to detect SCC</vt:lpstr>
      <vt:lpstr>怎么找到叶子模块</vt:lpstr>
      <vt:lpstr>DFS to detect SCC: Algorithm</vt:lpstr>
      <vt:lpstr>PowerPoint 演示文稿</vt:lpstr>
      <vt:lpstr>主要内容</vt:lpstr>
      <vt:lpstr>Higher-Order Graph Connectivity in Undirected Graphs  </vt:lpstr>
      <vt:lpstr>Finding Bridges through DFS </vt:lpstr>
      <vt:lpstr>Find bridges</vt:lpstr>
      <vt:lpstr>Menger‘s theorem</vt:lpstr>
      <vt:lpstr>Idea of Finding Bridges through DFS </vt:lpstr>
      <vt:lpstr>Idea of Finding Bridges through DFS </vt:lpstr>
      <vt:lpstr>Finding Bridges by DFS</vt:lpstr>
      <vt:lpstr>How to compute Low[u]?</vt:lpstr>
      <vt:lpstr>How to compute Low[u]?</vt:lpstr>
      <vt:lpstr>How to compute Low[u] for all vertices </vt:lpstr>
      <vt:lpstr>Find all bridges</vt:lpstr>
      <vt:lpstr>An example</vt:lpstr>
      <vt:lpstr>Articulation points</vt:lpstr>
      <vt:lpstr>Articulation points</vt:lpstr>
      <vt:lpstr>Articulation points</vt:lpstr>
      <vt:lpstr>Articulation points</vt:lpstr>
      <vt:lpstr>主要内容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a bird’s-eye view</vt:lpstr>
      <vt:lpstr>Breadth-First Search Exploring the world with pseudocode</vt:lpstr>
      <vt:lpstr>BFS also finds all the nodes reachable from the starting point</vt:lpstr>
      <vt:lpstr>Running time and extension to directed graphs</vt:lpstr>
      <vt:lpstr>Why is it called breadth-first?</vt:lpstr>
      <vt:lpstr>Application of BFS: shortest path</vt:lpstr>
      <vt:lpstr>Application of BFS: shortest path</vt:lpstr>
      <vt:lpstr>To find the distance between w and all other vertices v</vt:lpstr>
      <vt:lpstr>Another application of BFS</vt:lpstr>
      <vt:lpstr>Pre-lecture exercise: fish</vt:lpstr>
      <vt:lpstr>Bipartite graphs</vt:lpstr>
      <vt:lpstr>Is this graph bipartite?</vt:lpstr>
      <vt:lpstr>How about this one?</vt:lpstr>
      <vt:lpstr>How about this one?</vt:lpstr>
      <vt:lpstr>This one?</vt:lpstr>
      <vt:lpstr>Application of BFS:  Testing Bipartiteness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Breadth-First Search For testing bipartite-ness</vt:lpstr>
      <vt:lpstr>Hang on now.</vt:lpstr>
      <vt:lpstr>Some proof required</vt:lpstr>
      <vt:lpstr>Some proof required</vt:lpstr>
      <vt:lpstr>What have we learned?</vt:lpstr>
      <vt:lpstr>Recap</vt:lpstr>
      <vt:lpstr>Still open (next few lectures)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Mary Katherine Wootters</dc:creator>
  <cp:lastModifiedBy>Yongcai Wang</cp:lastModifiedBy>
  <cp:revision>181</cp:revision>
  <cp:lastPrinted>2020-02-05T18:01:00Z</cp:lastPrinted>
  <dcterms:created xsi:type="dcterms:W3CDTF">2017-04-30T14:57:01Z</dcterms:created>
  <dcterms:modified xsi:type="dcterms:W3CDTF">2024-04-08T14:15:34Z</dcterms:modified>
</cp:coreProperties>
</file>